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4"/>
  </p:notesMasterIdLst>
  <p:sldIdLst>
    <p:sldId id="256" r:id="rId2"/>
    <p:sldId id="313" r:id="rId3"/>
    <p:sldId id="314" r:id="rId4"/>
    <p:sldId id="403" r:id="rId5"/>
    <p:sldId id="536" r:id="rId6"/>
    <p:sldId id="819" r:id="rId7"/>
    <p:sldId id="801" r:id="rId8"/>
    <p:sldId id="802" r:id="rId9"/>
    <p:sldId id="803" r:id="rId10"/>
    <p:sldId id="804" r:id="rId11"/>
    <p:sldId id="818" r:id="rId12"/>
    <p:sldId id="805" r:id="rId13"/>
    <p:sldId id="806" r:id="rId14"/>
    <p:sldId id="807" r:id="rId15"/>
    <p:sldId id="808" r:id="rId16"/>
    <p:sldId id="809" r:id="rId17"/>
    <p:sldId id="824" r:id="rId18"/>
    <p:sldId id="810" r:id="rId19"/>
    <p:sldId id="811" r:id="rId20"/>
    <p:sldId id="812" r:id="rId21"/>
    <p:sldId id="813" r:id="rId22"/>
    <p:sldId id="814" r:id="rId23"/>
    <p:sldId id="815" r:id="rId24"/>
    <p:sldId id="738" r:id="rId25"/>
    <p:sldId id="741" r:id="rId26"/>
    <p:sldId id="827" r:id="rId27"/>
    <p:sldId id="825" r:id="rId28"/>
    <p:sldId id="639" r:id="rId29"/>
    <p:sldId id="651" r:id="rId30"/>
    <p:sldId id="697" r:id="rId31"/>
    <p:sldId id="699" r:id="rId32"/>
    <p:sldId id="820" r:id="rId33"/>
    <p:sldId id="821" r:id="rId34"/>
    <p:sldId id="822" r:id="rId35"/>
    <p:sldId id="675" r:id="rId36"/>
    <p:sldId id="826" r:id="rId37"/>
    <p:sldId id="704" r:id="rId38"/>
    <p:sldId id="706" r:id="rId39"/>
    <p:sldId id="823" r:id="rId40"/>
    <p:sldId id="274" r:id="rId41"/>
    <p:sldId id="298" r:id="rId42"/>
    <p:sldId id="29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50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712" autoAdjust="0"/>
  </p:normalViewPr>
  <p:slideViewPr>
    <p:cSldViewPr>
      <p:cViewPr varScale="1">
        <p:scale>
          <a:sx n="68" d="100"/>
          <a:sy n="68" d="100"/>
        </p:scale>
        <p:origin x="500" y="32"/>
      </p:cViewPr>
      <p:guideLst>
        <p:guide orient="horz" pos="2160"/>
        <p:guide pos="3840"/>
      </p:guideLst>
    </p:cSldViewPr>
  </p:slideViewPr>
  <p:outlineViewPr>
    <p:cViewPr>
      <p:scale>
        <a:sx n="33" d="100"/>
        <a:sy n="33" d="100"/>
      </p:scale>
      <p:origin x="0" y="-93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ttman, Barry" userId="bff186cd-6ce8-41ba-8e8c-e85cdef216de" providerId="ADAL" clId="{47CCD7AD-CFCA-4F88-84D8-F65634B3474E}"/>
    <pc:docChg chg="custSel addSld delSld modSld sldOrd">
      <pc:chgData name="Wittman, Barry" userId="bff186cd-6ce8-41ba-8e8c-e85cdef216de" providerId="ADAL" clId="{47CCD7AD-CFCA-4F88-84D8-F65634B3474E}" dt="2026-11-01T23:37:12.645" v="513"/>
      <pc:docMkLst>
        <pc:docMk/>
      </pc:docMkLst>
      <pc:sldChg chg="modSp">
        <pc:chgData name="Wittman, Barry" userId="bff186cd-6ce8-41ba-8e8c-e85cdef216de" providerId="ADAL" clId="{47CCD7AD-CFCA-4F88-84D8-F65634B3474E}" dt="2026-11-01T23:11:12.649" v="7" actId="20577"/>
        <pc:sldMkLst>
          <pc:docMk/>
          <pc:sldMk cId="0" sldId="256"/>
        </pc:sldMkLst>
        <pc:spChg chg="mod">
          <ac:chgData name="Wittman, Barry" userId="bff186cd-6ce8-41ba-8e8c-e85cdef216de" providerId="ADAL" clId="{47CCD7AD-CFCA-4F88-84D8-F65634B3474E}" dt="2026-11-01T23:11:12.649" v="7" actId="20577"/>
          <ac:spMkLst>
            <pc:docMk/>
            <pc:sldMk cId="0" sldId="256"/>
            <ac:spMk id="3" creationId="{00000000-0000-0000-0000-000000000000}"/>
          </ac:spMkLst>
        </pc:spChg>
      </pc:sldChg>
      <pc:sldChg chg="modSp modAnim">
        <pc:chgData name="Wittman, Barry" userId="bff186cd-6ce8-41ba-8e8c-e85cdef216de" providerId="ADAL" clId="{47CCD7AD-CFCA-4F88-84D8-F65634B3474E}" dt="2026-11-01T23:37:12.645" v="513"/>
        <pc:sldMkLst>
          <pc:docMk/>
          <pc:sldMk cId="0" sldId="297"/>
        </pc:sldMkLst>
        <pc:spChg chg="mod">
          <ac:chgData name="Wittman, Barry" userId="bff186cd-6ce8-41ba-8e8c-e85cdef216de" providerId="ADAL" clId="{47CCD7AD-CFCA-4F88-84D8-F65634B3474E}" dt="2026-11-01T23:37:05.533" v="511" actId="20577"/>
          <ac:spMkLst>
            <pc:docMk/>
            <pc:sldMk cId="0" sldId="297"/>
            <ac:spMk id="5" creationId="{00000000-0000-0000-0000-000000000000}"/>
          </ac:spMkLst>
        </pc:spChg>
      </pc:sldChg>
      <pc:sldChg chg="modSp modAnim">
        <pc:chgData name="Wittman, Barry" userId="bff186cd-6ce8-41ba-8e8c-e85cdef216de" providerId="ADAL" clId="{47CCD7AD-CFCA-4F88-84D8-F65634B3474E}" dt="2026-11-01T23:27:41.346" v="389" actId="20577"/>
        <pc:sldMkLst>
          <pc:docMk/>
          <pc:sldMk cId="0" sldId="298"/>
        </pc:sldMkLst>
        <pc:spChg chg="mod">
          <ac:chgData name="Wittman, Barry" userId="bff186cd-6ce8-41ba-8e8c-e85cdef216de" providerId="ADAL" clId="{47CCD7AD-CFCA-4F88-84D8-F65634B3474E}" dt="2026-11-01T23:27:41.346" v="389" actId="20577"/>
          <ac:spMkLst>
            <pc:docMk/>
            <pc:sldMk cId="0" sldId="298"/>
            <ac:spMk id="3" creationId="{00000000-0000-0000-0000-000000000000}"/>
          </ac:spMkLst>
        </pc:spChg>
      </pc:sldChg>
      <pc:sldChg chg="modSp modAnim">
        <pc:chgData name="Wittman, Barry" userId="bff186cd-6ce8-41ba-8e8c-e85cdef216de" providerId="ADAL" clId="{47CCD7AD-CFCA-4F88-84D8-F65634B3474E}" dt="2026-11-01T23:11:31.521" v="43" actId="20577"/>
        <pc:sldMkLst>
          <pc:docMk/>
          <pc:sldMk cId="0" sldId="313"/>
        </pc:sldMkLst>
        <pc:spChg chg="mod">
          <ac:chgData name="Wittman, Barry" userId="bff186cd-6ce8-41ba-8e8c-e85cdef216de" providerId="ADAL" clId="{47CCD7AD-CFCA-4F88-84D8-F65634B3474E}" dt="2026-11-01T23:11:31.521" v="43" actId="20577"/>
          <ac:spMkLst>
            <pc:docMk/>
            <pc:sldMk cId="0" sldId="313"/>
            <ac:spMk id="3" creationId="{00000000-0000-0000-0000-000000000000}"/>
          </ac:spMkLst>
        </pc:spChg>
      </pc:sldChg>
      <pc:sldChg chg="del">
        <pc:chgData name="Wittman, Barry" userId="bff186cd-6ce8-41ba-8e8c-e85cdef216de" providerId="ADAL" clId="{47CCD7AD-CFCA-4F88-84D8-F65634B3474E}" dt="2026-11-01T23:14:50.061" v="52" actId="2696"/>
        <pc:sldMkLst>
          <pc:docMk/>
          <pc:sldMk cId="404013306" sldId="655"/>
        </pc:sldMkLst>
      </pc:sldChg>
      <pc:sldChg chg="modSp">
        <pc:chgData name="Wittman, Barry" userId="bff186cd-6ce8-41ba-8e8c-e85cdef216de" providerId="ADAL" clId="{47CCD7AD-CFCA-4F88-84D8-F65634B3474E}" dt="2026-11-01T23:15:53.265" v="62" actId="20577"/>
        <pc:sldMkLst>
          <pc:docMk/>
          <pc:sldMk cId="2693289594" sldId="661"/>
        </pc:sldMkLst>
        <pc:spChg chg="mod">
          <ac:chgData name="Wittman, Barry" userId="bff186cd-6ce8-41ba-8e8c-e85cdef216de" providerId="ADAL" clId="{47CCD7AD-CFCA-4F88-84D8-F65634B3474E}" dt="2026-11-01T23:15:53.265" v="62" actId="20577"/>
          <ac:spMkLst>
            <pc:docMk/>
            <pc:sldMk cId="2693289594" sldId="661"/>
            <ac:spMk id="2" creationId="{00000000-0000-0000-0000-000000000000}"/>
          </ac:spMkLst>
        </pc:spChg>
        <pc:spChg chg="mod">
          <ac:chgData name="Wittman, Barry" userId="bff186cd-6ce8-41ba-8e8c-e85cdef216de" providerId="ADAL" clId="{47CCD7AD-CFCA-4F88-84D8-F65634B3474E}" dt="2026-11-01T23:15:46.172" v="58" actId="6549"/>
          <ac:spMkLst>
            <pc:docMk/>
            <pc:sldMk cId="2693289594" sldId="661"/>
            <ac:spMk id="3" creationId="{00000000-0000-0000-0000-000000000000}"/>
          </ac:spMkLst>
        </pc:spChg>
      </pc:sldChg>
      <pc:sldChg chg="del">
        <pc:chgData name="Wittman, Barry" userId="bff186cd-6ce8-41ba-8e8c-e85cdef216de" providerId="ADAL" clId="{47CCD7AD-CFCA-4F88-84D8-F65634B3474E}" dt="2026-11-01T23:14:49.088" v="47" actId="2696"/>
        <pc:sldMkLst>
          <pc:docMk/>
          <pc:sldMk cId="1751452903" sldId="672"/>
        </pc:sldMkLst>
      </pc:sldChg>
      <pc:sldChg chg="del">
        <pc:chgData name="Wittman, Barry" userId="bff186cd-6ce8-41ba-8e8c-e85cdef216de" providerId="ADAL" clId="{47CCD7AD-CFCA-4F88-84D8-F65634B3474E}" dt="2026-11-01T23:14:49.676" v="49" actId="2696"/>
        <pc:sldMkLst>
          <pc:docMk/>
          <pc:sldMk cId="1794354935" sldId="674"/>
        </pc:sldMkLst>
      </pc:sldChg>
      <pc:sldChg chg="del">
        <pc:chgData name="Wittman, Barry" userId="bff186cd-6ce8-41ba-8e8c-e85cdef216de" providerId="ADAL" clId="{47CCD7AD-CFCA-4F88-84D8-F65634B3474E}" dt="2026-11-01T23:14:49.851" v="50" actId="2696"/>
        <pc:sldMkLst>
          <pc:docMk/>
          <pc:sldMk cId="4011138299" sldId="675"/>
        </pc:sldMkLst>
      </pc:sldChg>
      <pc:sldChg chg="del">
        <pc:chgData name="Wittman, Barry" userId="bff186cd-6ce8-41ba-8e8c-e85cdef216de" providerId="ADAL" clId="{47CCD7AD-CFCA-4F88-84D8-F65634B3474E}" dt="2026-11-01T23:14:49.954" v="51" actId="2696"/>
        <pc:sldMkLst>
          <pc:docMk/>
          <pc:sldMk cId="58510199" sldId="676"/>
        </pc:sldMkLst>
      </pc:sldChg>
      <pc:sldChg chg="del">
        <pc:chgData name="Wittman, Barry" userId="bff186cd-6ce8-41ba-8e8c-e85cdef216de" providerId="ADAL" clId="{47CCD7AD-CFCA-4F88-84D8-F65634B3474E}" dt="2026-11-01T23:14:49.366" v="48" actId="2696"/>
        <pc:sldMkLst>
          <pc:docMk/>
          <pc:sldMk cId="230408691" sldId="702"/>
        </pc:sldMkLst>
      </pc:sldChg>
      <pc:sldChg chg="del">
        <pc:chgData name="Wittman, Barry" userId="bff186cd-6ce8-41ba-8e8c-e85cdef216de" providerId="ADAL" clId="{47CCD7AD-CFCA-4F88-84D8-F65634B3474E}" dt="2026-11-01T23:14:39.071" v="46" actId="2696"/>
        <pc:sldMkLst>
          <pc:docMk/>
          <pc:sldMk cId="3757423512" sldId="703"/>
        </pc:sldMkLst>
      </pc:sldChg>
      <pc:sldChg chg="del">
        <pc:chgData name="Wittman, Barry" userId="bff186cd-6ce8-41ba-8e8c-e85cdef216de" providerId="ADAL" clId="{47CCD7AD-CFCA-4F88-84D8-F65634B3474E}" dt="2026-11-01T23:14:50.279" v="53" actId="2696"/>
        <pc:sldMkLst>
          <pc:docMk/>
          <pc:sldMk cId="1756066957" sldId="704"/>
        </pc:sldMkLst>
      </pc:sldChg>
      <pc:sldChg chg="del">
        <pc:chgData name="Wittman, Barry" userId="bff186cd-6ce8-41ba-8e8c-e85cdef216de" providerId="ADAL" clId="{47CCD7AD-CFCA-4F88-84D8-F65634B3474E}" dt="2026-11-01T23:14:50.348" v="54" actId="2696"/>
        <pc:sldMkLst>
          <pc:docMk/>
          <pc:sldMk cId="909181197" sldId="705"/>
        </pc:sldMkLst>
      </pc:sldChg>
      <pc:sldChg chg="del">
        <pc:chgData name="Wittman, Barry" userId="bff186cd-6ce8-41ba-8e8c-e85cdef216de" providerId="ADAL" clId="{47CCD7AD-CFCA-4F88-84D8-F65634B3474E}" dt="2026-11-01T23:14:50.567" v="55" actId="2696"/>
        <pc:sldMkLst>
          <pc:docMk/>
          <pc:sldMk cId="247136031" sldId="706"/>
        </pc:sldMkLst>
      </pc:sldChg>
      <pc:sldChg chg="del">
        <pc:chgData name="Wittman, Barry" userId="bff186cd-6ce8-41ba-8e8c-e85cdef216de" providerId="ADAL" clId="{47CCD7AD-CFCA-4F88-84D8-F65634B3474E}" dt="2026-11-01T23:14:50.717" v="56" actId="2696"/>
        <pc:sldMkLst>
          <pc:docMk/>
          <pc:sldMk cId="2756455322" sldId="707"/>
        </pc:sldMkLst>
      </pc:sldChg>
      <pc:sldChg chg="del">
        <pc:chgData name="Wittman, Barry" userId="bff186cd-6ce8-41ba-8e8c-e85cdef216de" providerId="ADAL" clId="{47CCD7AD-CFCA-4F88-84D8-F65634B3474E}" dt="2026-11-01T23:14:35.941" v="45" actId="2696"/>
        <pc:sldMkLst>
          <pc:docMk/>
          <pc:sldMk cId="2604824229" sldId="710"/>
        </pc:sldMkLst>
      </pc:sldChg>
      <pc:sldChg chg="add">
        <pc:chgData name="Wittman, Barry" userId="bff186cd-6ce8-41ba-8e8c-e85cdef216de" providerId="ADAL" clId="{47CCD7AD-CFCA-4F88-84D8-F65634B3474E}" dt="2026-11-01T23:14:34.265" v="44"/>
        <pc:sldMkLst>
          <pc:docMk/>
          <pc:sldMk cId="3516465289" sldId="711"/>
        </pc:sldMkLst>
      </pc:sldChg>
      <pc:sldChg chg="modSp add ord modAnim">
        <pc:chgData name="Wittman, Barry" userId="bff186cd-6ce8-41ba-8e8c-e85cdef216de" providerId="ADAL" clId="{47CCD7AD-CFCA-4F88-84D8-F65634B3474E}" dt="2026-11-01T23:17:39.791" v="226"/>
        <pc:sldMkLst>
          <pc:docMk/>
          <pc:sldMk cId="421602549" sldId="712"/>
        </pc:sldMkLst>
        <pc:spChg chg="mod">
          <ac:chgData name="Wittman, Barry" userId="bff186cd-6ce8-41ba-8e8c-e85cdef216de" providerId="ADAL" clId="{47CCD7AD-CFCA-4F88-84D8-F65634B3474E}" dt="2026-11-01T23:15:56.309" v="64" actId="20577"/>
          <ac:spMkLst>
            <pc:docMk/>
            <pc:sldMk cId="421602549" sldId="712"/>
            <ac:spMk id="2" creationId="{00000000-0000-0000-0000-000000000000}"/>
          </ac:spMkLst>
        </pc:spChg>
        <pc:spChg chg="mod">
          <ac:chgData name="Wittman, Barry" userId="bff186cd-6ce8-41ba-8e8c-e85cdef216de" providerId="ADAL" clId="{47CCD7AD-CFCA-4F88-84D8-F65634B3474E}" dt="2026-11-01T23:17:24.912" v="225" actId="20577"/>
          <ac:spMkLst>
            <pc:docMk/>
            <pc:sldMk cId="421602549" sldId="712"/>
            <ac:spMk id="3" creationId="{00000000-0000-0000-0000-000000000000}"/>
          </ac:spMkLst>
        </pc:spChg>
      </pc:sldChg>
      <pc:sldChg chg="modSp add modAnim">
        <pc:chgData name="Wittman, Barry" userId="bff186cd-6ce8-41ba-8e8c-e85cdef216de" providerId="ADAL" clId="{47CCD7AD-CFCA-4F88-84D8-F65634B3474E}" dt="2026-11-01T23:27:30.927" v="382"/>
        <pc:sldMkLst>
          <pc:docMk/>
          <pc:sldMk cId="4265016753" sldId="713"/>
        </pc:sldMkLst>
        <pc:spChg chg="mod">
          <ac:chgData name="Wittman, Barry" userId="bff186cd-6ce8-41ba-8e8c-e85cdef216de" providerId="ADAL" clId="{47CCD7AD-CFCA-4F88-84D8-F65634B3474E}" dt="2026-11-01T23:25:41.740" v="363" actId="20577"/>
          <ac:spMkLst>
            <pc:docMk/>
            <pc:sldMk cId="4265016753" sldId="713"/>
            <ac:spMk id="2" creationId="{78BD9241-E8B4-4398-BCAE-C7D7EC1CA65A}"/>
          </ac:spMkLst>
        </pc:spChg>
        <pc:spChg chg="mod">
          <ac:chgData name="Wittman, Barry" userId="bff186cd-6ce8-41ba-8e8c-e85cdef216de" providerId="ADAL" clId="{47CCD7AD-CFCA-4F88-84D8-F65634B3474E}" dt="2026-11-01T23:26:35.849" v="380" actId="27636"/>
          <ac:spMkLst>
            <pc:docMk/>
            <pc:sldMk cId="4265016753" sldId="713"/>
            <ac:spMk id="3" creationId="{EDC9342A-D480-4EF9-8BE0-2B031745EFDB}"/>
          </ac:spMkLst>
        </pc:spChg>
      </pc:sldChg>
      <pc:sldChg chg="modSp add ord">
        <pc:chgData name="Wittman, Barry" userId="bff186cd-6ce8-41ba-8e8c-e85cdef216de" providerId="ADAL" clId="{47CCD7AD-CFCA-4F88-84D8-F65634B3474E}" dt="2026-11-01T23:27:51.375" v="422" actId="20577"/>
        <pc:sldMkLst>
          <pc:docMk/>
          <pc:sldMk cId="40341233" sldId="714"/>
        </pc:sldMkLst>
        <pc:spChg chg="mod">
          <ac:chgData name="Wittman, Barry" userId="bff186cd-6ce8-41ba-8e8c-e85cdef216de" providerId="ADAL" clId="{47CCD7AD-CFCA-4F88-84D8-F65634B3474E}" dt="2026-11-01T23:27:51.375" v="422" actId="20577"/>
          <ac:spMkLst>
            <pc:docMk/>
            <pc:sldMk cId="40341233" sldId="714"/>
            <ac:spMk id="2" creationId="{5CAA6948-A977-4AA1-AA4F-4EA72D60DEEA}"/>
          </ac:spMkLst>
        </pc:spChg>
      </pc:sldChg>
      <pc:sldChg chg="add">
        <pc:chgData name="Wittman, Barry" userId="bff186cd-6ce8-41ba-8e8c-e85cdef216de" providerId="ADAL" clId="{47CCD7AD-CFCA-4F88-84D8-F65634B3474E}" dt="2026-11-01T23:35:40.463" v="423"/>
        <pc:sldMkLst>
          <pc:docMk/>
          <pc:sldMk cId="1054678718" sldId="738"/>
        </pc:sldMkLst>
      </pc:sldChg>
      <pc:sldChg chg="add">
        <pc:chgData name="Wittman, Barry" userId="bff186cd-6ce8-41ba-8e8c-e85cdef216de" providerId="ADAL" clId="{47CCD7AD-CFCA-4F88-84D8-F65634B3474E}" dt="2026-11-01T23:35:40.463" v="423"/>
        <pc:sldMkLst>
          <pc:docMk/>
          <pc:sldMk cId="2630995617" sldId="741"/>
        </pc:sldMkLst>
      </pc:sldChg>
      <pc:sldChg chg="add">
        <pc:chgData name="Wittman, Barry" userId="bff186cd-6ce8-41ba-8e8c-e85cdef216de" providerId="ADAL" clId="{47CCD7AD-CFCA-4F88-84D8-F65634B3474E}" dt="2026-11-01T23:35:40.463" v="423"/>
        <pc:sldMkLst>
          <pc:docMk/>
          <pc:sldMk cId="2214740520" sldId="801"/>
        </pc:sldMkLst>
      </pc:sldChg>
      <pc:sldChg chg="add">
        <pc:chgData name="Wittman, Barry" userId="bff186cd-6ce8-41ba-8e8c-e85cdef216de" providerId="ADAL" clId="{47CCD7AD-CFCA-4F88-84D8-F65634B3474E}" dt="2026-11-01T23:35:40.463" v="423"/>
        <pc:sldMkLst>
          <pc:docMk/>
          <pc:sldMk cId="2766908102" sldId="802"/>
        </pc:sldMkLst>
      </pc:sldChg>
      <pc:sldChg chg="add">
        <pc:chgData name="Wittman, Barry" userId="bff186cd-6ce8-41ba-8e8c-e85cdef216de" providerId="ADAL" clId="{47CCD7AD-CFCA-4F88-84D8-F65634B3474E}" dt="2026-11-01T23:35:40.463" v="423"/>
        <pc:sldMkLst>
          <pc:docMk/>
          <pc:sldMk cId="462351299" sldId="803"/>
        </pc:sldMkLst>
      </pc:sldChg>
      <pc:sldChg chg="add">
        <pc:chgData name="Wittman, Barry" userId="bff186cd-6ce8-41ba-8e8c-e85cdef216de" providerId="ADAL" clId="{47CCD7AD-CFCA-4F88-84D8-F65634B3474E}" dt="2026-11-01T23:35:40.463" v="423"/>
        <pc:sldMkLst>
          <pc:docMk/>
          <pc:sldMk cId="2664099529" sldId="804"/>
        </pc:sldMkLst>
      </pc:sldChg>
      <pc:sldChg chg="add">
        <pc:chgData name="Wittman, Barry" userId="bff186cd-6ce8-41ba-8e8c-e85cdef216de" providerId="ADAL" clId="{47CCD7AD-CFCA-4F88-84D8-F65634B3474E}" dt="2026-11-01T23:35:40.463" v="423"/>
        <pc:sldMkLst>
          <pc:docMk/>
          <pc:sldMk cId="279565365" sldId="805"/>
        </pc:sldMkLst>
      </pc:sldChg>
      <pc:sldChg chg="add">
        <pc:chgData name="Wittman, Barry" userId="bff186cd-6ce8-41ba-8e8c-e85cdef216de" providerId="ADAL" clId="{47CCD7AD-CFCA-4F88-84D8-F65634B3474E}" dt="2026-11-01T23:35:40.463" v="423"/>
        <pc:sldMkLst>
          <pc:docMk/>
          <pc:sldMk cId="3005193431" sldId="806"/>
        </pc:sldMkLst>
      </pc:sldChg>
      <pc:sldChg chg="add">
        <pc:chgData name="Wittman, Barry" userId="bff186cd-6ce8-41ba-8e8c-e85cdef216de" providerId="ADAL" clId="{47CCD7AD-CFCA-4F88-84D8-F65634B3474E}" dt="2026-11-01T23:35:40.463" v="423"/>
        <pc:sldMkLst>
          <pc:docMk/>
          <pc:sldMk cId="2891577234" sldId="807"/>
        </pc:sldMkLst>
      </pc:sldChg>
      <pc:sldChg chg="add">
        <pc:chgData name="Wittman, Barry" userId="bff186cd-6ce8-41ba-8e8c-e85cdef216de" providerId="ADAL" clId="{47CCD7AD-CFCA-4F88-84D8-F65634B3474E}" dt="2026-11-01T23:35:40.463" v="423"/>
        <pc:sldMkLst>
          <pc:docMk/>
          <pc:sldMk cId="2541774999" sldId="808"/>
        </pc:sldMkLst>
      </pc:sldChg>
      <pc:sldChg chg="add">
        <pc:chgData name="Wittman, Barry" userId="bff186cd-6ce8-41ba-8e8c-e85cdef216de" providerId="ADAL" clId="{47CCD7AD-CFCA-4F88-84D8-F65634B3474E}" dt="2026-11-01T23:35:40.463" v="423"/>
        <pc:sldMkLst>
          <pc:docMk/>
          <pc:sldMk cId="219706719" sldId="809"/>
        </pc:sldMkLst>
      </pc:sldChg>
      <pc:sldChg chg="add">
        <pc:chgData name="Wittman, Barry" userId="bff186cd-6ce8-41ba-8e8c-e85cdef216de" providerId="ADAL" clId="{47CCD7AD-CFCA-4F88-84D8-F65634B3474E}" dt="2026-11-01T23:35:40.463" v="423"/>
        <pc:sldMkLst>
          <pc:docMk/>
          <pc:sldMk cId="4107175189" sldId="810"/>
        </pc:sldMkLst>
      </pc:sldChg>
      <pc:sldChg chg="add">
        <pc:chgData name="Wittman, Barry" userId="bff186cd-6ce8-41ba-8e8c-e85cdef216de" providerId="ADAL" clId="{47CCD7AD-CFCA-4F88-84D8-F65634B3474E}" dt="2026-11-01T23:35:40.463" v="423"/>
        <pc:sldMkLst>
          <pc:docMk/>
          <pc:sldMk cId="2251083931" sldId="811"/>
        </pc:sldMkLst>
      </pc:sldChg>
      <pc:sldChg chg="add">
        <pc:chgData name="Wittman, Barry" userId="bff186cd-6ce8-41ba-8e8c-e85cdef216de" providerId="ADAL" clId="{47CCD7AD-CFCA-4F88-84D8-F65634B3474E}" dt="2026-11-01T23:35:40.463" v="423"/>
        <pc:sldMkLst>
          <pc:docMk/>
          <pc:sldMk cId="1091341223" sldId="812"/>
        </pc:sldMkLst>
      </pc:sldChg>
      <pc:sldChg chg="add">
        <pc:chgData name="Wittman, Barry" userId="bff186cd-6ce8-41ba-8e8c-e85cdef216de" providerId="ADAL" clId="{47CCD7AD-CFCA-4F88-84D8-F65634B3474E}" dt="2026-11-01T23:35:40.463" v="423"/>
        <pc:sldMkLst>
          <pc:docMk/>
          <pc:sldMk cId="3996494179" sldId="813"/>
        </pc:sldMkLst>
      </pc:sldChg>
      <pc:sldChg chg="add">
        <pc:chgData name="Wittman, Barry" userId="bff186cd-6ce8-41ba-8e8c-e85cdef216de" providerId="ADAL" clId="{47CCD7AD-CFCA-4F88-84D8-F65634B3474E}" dt="2026-11-01T23:35:40.463" v="423"/>
        <pc:sldMkLst>
          <pc:docMk/>
          <pc:sldMk cId="1229985910" sldId="814"/>
        </pc:sldMkLst>
      </pc:sldChg>
      <pc:sldChg chg="add">
        <pc:chgData name="Wittman, Barry" userId="bff186cd-6ce8-41ba-8e8c-e85cdef216de" providerId="ADAL" clId="{47CCD7AD-CFCA-4F88-84D8-F65634B3474E}" dt="2026-11-01T23:35:40.463" v="423"/>
        <pc:sldMkLst>
          <pc:docMk/>
          <pc:sldMk cId="1832718711" sldId="815"/>
        </pc:sldMkLst>
      </pc:sldChg>
      <pc:sldChg chg="modSp add">
        <pc:chgData name="Wittman, Barry" userId="bff186cd-6ce8-41ba-8e8c-e85cdef216de" providerId="ADAL" clId="{47CCD7AD-CFCA-4F88-84D8-F65634B3474E}" dt="2026-11-01T23:36:11.498" v="466" actId="20577"/>
        <pc:sldMkLst>
          <pc:docMk/>
          <pc:sldMk cId="1631577803" sldId="818"/>
        </pc:sldMkLst>
        <pc:spChg chg="mod">
          <ac:chgData name="Wittman, Barry" userId="bff186cd-6ce8-41ba-8e8c-e85cdef216de" providerId="ADAL" clId="{47CCD7AD-CFCA-4F88-84D8-F65634B3474E}" dt="2026-11-01T23:36:11.498" v="466" actId="20577"/>
          <ac:spMkLst>
            <pc:docMk/>
            <pc:sldMk cId="1631577803" sldId="818"/>
            <ac:spMk id="3" creationId="{00000000-0000-0000-0000-000000000000}"/>
          </ac:spMkLst>
        </pc:spChg>
      </pc:sldChg>
      <pc:sldChg chg="modSp add ord">
        <pc:chgData name="Wittman, Barry" userId="bff186cd-6ce8-41ba-8e8c-e85cdef216de" providerId="ADAL" clId="{47CCD7AD-CFCA-4F88-84D8-F65634B3474E}" dt="2026-11-01T23:35:51.954" v="465" actId="20577"/>
        <pc:sldMkLst>
          <pc:docMk/>
          <pc:sldMk cId="3053847089" sldId="819"/>
        </pc:sldMkLst>
        <pc:spChg chg="mod">
          <ac:chgData name="Wittman, Barry" userId="bff186cd-6ce8-41ba-8e8c-e85cdef216de" providerId="ADAL" clId="{47CCD7AD-CFCA-4F88-84D8-F65634B3474E}" dt="2026-11-01T23:35:51.954" v="465" actId="20577"/>
          <ac:spMkLst>
            <pc:docMk/>
            <pc:sldMk cId="3053847089" sldId="819"/>
            <ac:spMk id="2" creationId="{ED1D80B8-8B23-4BD1-B983-D6BC9C8355C6}"/>
          </ac:spMkLst>
        </pc:spChg>
      </pc:sldChg>
    </pc:docChg>
  </pc:docChgLst>
  <pc:docChgLst>
    <pc:chgData name="Wittman, Barry" userId="bff186cd-6ce8-41ba-8e8c-e85cdef216de" providerId="ADAL" clId="{07BCF96F-5A66-4F59-B598-C066D4CF353D}"/>
  </pc:docChgLst>
  <pc:docChgLst>
    <pc:chgData name="Wittman, Barry" userId="bff186cd-6ce8-41ba-8e8c-e85cdef216de" providerId="ADAL" clId="{08E5F746-5F08-44E1-B1C0-778848F953F5}"/>
  </pc:docChgLst>
  <pc:docChgLst>
    <pc:chgData name="Wittman, Barry" userId="bff186cd-6ce8-41ba-8e8c-e85cdef216de" providerId="ADAL" clId="{62D27B2C-8304-4490-8D47-9853EB30F051}"/>
  </pc:docChgLst>
  <pc:docChgLst>
    <pc:chgData name="Wittman, Barry" userId="bff186cd-6ce8-41ba-8e8c-e85cdef216de" providerId="ADAL" clId="{2448C1A6-9CB1-46F6-8BD4-46E1D129AF2D}"/>
  </pc:docChgLst>
  <pc:docChgLst>
    <pc:chgData name="Wittman, Barry" userId="bff186cd-6ce8-41ba-8e8c-e85cdef216de" providerId="ADAL" clId="{6B81FCC9-EF7B-48B6-89E6-C3408D281F12}"/>
  </pc:docChgLst>
  <pc:docChgLst>
    <pc:chgData name="Wittman, Barry" userId="bff186cd-6ce8-41ba-8e8c-e85cdef216de" providerId="ADAL" clId="{22F31E92-4A9D-4F90-BD05-0310E5B82914}"/>
  </pc:docChgLst>
  <pc:docChgLst>
    <pc:chgData name="Wittman, Barry" userId="bff186cd-6ce8-41ba-8e8c-e85cdef216de" providerId="ADAL" clId="{ACBCF7C1-C3C9-4AF7-ACC6-170C12F7AFF6}"/>
    <pc:docChg chg="addSld delSld modSld">
      <pc:chgData name="Wittman, Barry" userId="bff186cd-6ce8-41ba-8e8c-e85cdef216de" providerId="ADAL" clId="{ACBCF7C1-C3C9-4AF7-ACC6-170C12F7AFF6}" dt="2026-10-29T20:40:07.321" v="156"/>
      <pc:docMkLst>
        <pc:docMk/>
      </pc:docMkLst>
      <pc:sldChg chg="modSp">
        <pc:chgData name="Wittman, Barry" userId="bff186cd-6ce8-41ba-8e8c-e85cdef216de" providerId="ADAL" clId="{ACBCF7C1-C3C9-4AF7-ACC6-170C12F7AFF6}" dt="2026-10-29T20:15:17.934" v="7" actId="20577"/>
        <pc:sldMkLst>
          <pc:docMk/>
          <pc:sldMk cId="0" sldId="256"/>
        </pc:sldMkLst>
        <pc:spChg chg="mod">
          <ac:chgData name="Wittman, Barry" userId="bff186cd-6ce8-41ba-8e8c-e85cdef216de" providerId="ADAL" clId="{ACBCF7C1-C3C9-4AF7-ACC6-170C12F7AFF6}" dt="2026-10-29T20:15:17.934" v="7" actId="20577"/>
          <ac:spMkLst>
            <pc:docMk/>
            <pc:sldMk cId="0" sldId="256"/>
            <ac:spMk id="3" creationId="{00000000-0000-0000-0000-000000000000}"/>
          </ac:spMkLst>
        </pc:spChg>
      </pc:sldChg>
      <pc:sldChg chg="modSp modAnim">
        <pc:chgData name="Wittman, Barry" userId="bff186cd-6ce8-41ba-8e8c-e85cdef216de" providerId="ADAL" clId="{ACBCF7C1-C3C9-4AF7-ACC6-170C12F7AFF6}" dt="2026-10-29T20:27:14.629" v="139" actId="20577"/>
        <pc:sldMkLst>
          <pc:docMk/>
          <pc:sldMk cId="0" sldId="297"/>
        </pc:sldMkLst>
        <pc:spChg chg="mod">
          <ac:chgData name="Wittman, Barry" userId="bff186cd-6ce8-41ba-8e8c-e85cdef216de" providerId="ADAL" clId="{ACBCF7C1-C3C9-4AF7-ACC6-170C12F7AFF6}" dt="2026-10-29T20:27:14.629" v="139" actId="20577"/>
          <ac:spMkLst>
            <pc:docMk/>
            <pc:sldMk cId="0" sldId="297"/>
            <ac:spMk id="5" creationId="{00000000-0000-0000-0000-000000000000}"/>
          </ac:spMkLst>
        </pc:spChg>
      </pc:sldChg>
      <pc:sldChg chg="modSp modAnim">
        <pc:chgData name="Wittman, Barry" userId="bff186cd-6ce8-41ba-8e8c-e85cdef216de" providerId="ADAL" clId="{ACBCF7C1-C3C9-4AF7-ACC6-170C12F7AFF6}" dt="2026-10-29T20:26:59.087" v="131" actId="20577"/>
        <pc:sldMkLst>
          <pc:docMk/>
          <pc:sldMk cId="0" sldId="298"/>
        </pc:sldMkLst>
        <pc:spChg chg="mod">
          <ac:chgData name="Wittman, Barry" userId="bff186cd-6ce8-41ba-8e8c-e85cdef216de" providerId="ADAL" clId="{ACBCF7C1-C3C9-4AF7-ACC6-170C12F7AFF6}" dt="2026-10-29T20:26:59.087" v="131" actId="20577"/>
          <ac:spMkLst>
            <pc:docMk/>
            <pc:sldMk cId="0" sldId="298"/>
            <ac:spMk id="3" creationId="{00000000-0000-0000-0000-000000000000}"/>
          </ac:spMkLst>
        </pc:spChg>
      </pc:sldChg>
      <pc:sldChg chg="modSp modAnim">
        <pc:chgData name="Wittman, Barry" userId="bff186cd-6ce8-41ba-8e8c-e85cdef216de" providerId="ADAL" clId="{ACBCF7C1-C3C9-4AF7-ACC6-170C12F7AFF6}" dt="2026-10-29T20:16:20.085" v="49" actId="20577"/>
        <pc:sldMkLst>
          <pc:docMk/>
          <pc:sldMk cId="0" sldId="313"/>
        </pc:sldMkLst>
        <pc:spChg chg="mod">
          <ac:chgData name="Wittman, Barry" userId="bff186cd-6ce8-41ba-8e8c-e85cdef216de" providerId="ADAL" clId="{ACBCF7C1-C3C9-4AF7-ACC6-170C12F7AFF6}" dt="2026-10-29T20:16:20.085" v="49" actId="20577"/>
          <ac:spMkLst>
            <pc:docMk/>
            <pc:sldMk cId="0" sldId="313"/>
            <ac:spMk id="3" creationId="{00000000-0000-0000-0000-000000000000}"/>
          </ac:spMkLst>
        </pc:spChg>
      </pc:sldChg>
      <pc:sldChg chg="modSp">
        <pc:chgData name="Wittman, Barry" userId="bff186cd-6ce8-41ba-8e8c-e85cdef216de" providerId="ADAL" clId="{ACBCF7C1-C3C9-4AF7-ACC6-170C12F7AFF6}" dt="2026-10-29T20:16:31.607" v="50" actId="20577"/>
        <pc:sldMkLst>
          <pc:docMk/>
          <pc:sldMk cId="3687201430" sldId="403"/>
        </pc:sldMkLst>
        <pc:spChg chg="mod">
          <ac:chgData name="Wittman, Barry" userId="bff186cd-6ce8-41ba-8e8c-e85cdef216de" providerId="ADAL" clId="{ACBCF7C1-C3C9-4AF7-ACC6-170C12F7AFF6}" dt="2026-10-29T20:16:31.607" v="50" actId="20577"/>
          <ac:spMkLst>
            <pc:docMk/>
            <pc:sldMk cId="3687201430" sldId="403"/>
            <ac:spMk id="2" creationId="{00000000-0000-0000-0000-000000000000}"/>
          </ac:spMkLst>
        </pc:spChg>
      </pc:sldChg>
      <pc:sldChg chg="add">
        <pc:chgData name="Wittman, Barry" userId="bff186cd-6ce8-41ba-8e8c-e85cdef216de" providerId="ADAL" clId="{ACBCF7C1-C3C9-4AF7-ACC6-170C12F7AFF6}" dt="2026-10-29T20:19:08" v="93"/>
        <pc:sldMkLst>
          <pc:docMk/>
          <pc:sldMk cId="517963827" sldId="660"/>
        </pc:sldMkLst>
      </pc:sldChg>
      <pc:sldChg chg="add">
        <pc:chgData name="Wittman, Barry" userId="bff186cd-6ce8-41ba-8e8c-e85cdef216de" providerId="ADAL" clId="{ACBCF7C1-C3C9-4AF7-ACC6-170C12F7AFF6}" dt="2026-10-29T20:19:08" v="93"/>
        <pc:sldMkLst>
          <pc:docMk/>
          <pc:sldMk cId="2693289594" sldId="661"/>
        </pc:sldMkLst>
      </pc:sldChg>
      <pc:sldChg chg="add modAnim">
        <pc:chgData name="Wittman, Barry" userId="bff186cd-6ce8-41ba-8e8c-e85cdef216de" providerId="ADAL" clId="{ACBCF7C1-C3C9-4AF7-ACC6-170C12F7AFF6}" dt="2026-10-29T20:40:07.321" v="156"/>
        <pc:sldMkLst>
          <pc:docMk/>
          <pc:sldMk cId="1826811066" sldId="662"/>
        </pc:sldMkLst>
      </pc:sldChg>
      <pc:sldChg chg="add">
        <pc:chgData name="Wittman, Barry" userId="bff186cd-6ce8-41ba-8e8c-e85cdef216de" providerId="ADAL" clId="{ACBCF7C1-C3C9-4AF7-ACC6-170C12F7AFF6}" dt="2026-10-29T20:19:08" v="93"/>
        <pc:sldMkLst>
          <pc:docMk/>
          <pc:sldMk cId="2340856004" sldId="663"/>
        </pc:sldMkLst>
      </pc:sldChg>
      <pc:sldChg chg="add">
        <pc:chgData name="Wittman, Barry" userId="bff186cd-6ce8-41ba-8e8c-e85cdef216de" providerId="ADAL" clId="{ACBCF7C1-C3C9-4AF7-ACC6-170C12F7AFF6}" dt="2026-10-29T20:19:08" v="93"/>
        <pc:sldMkLst>
          <pc:docMk/>
          <pc:sldMk cId="2364534380" sldId="664"/>
        </pc:sldMkLst>
      </pc:sldChg>
      <pc:sldChg chg="add">
        <pc:chgData name="Wittman, Barry" userId="bff186cd-6ce8-41ba-8e8c-e85cdef216de" providerId="ADAL" clId="{ACBCF7C1-C3C9-4AF7-ACC6-170C12F7AFF6}" dt="2026-10-29T20:19:08" v="93"/>
        <pc:sldMkLst>
          <pc:docMk/>
          <pc:sldMk cId="1028288137" sldId="709"/>
        </pc:sldMkLst>
      </pc:sldChg>
    </pc:docChg>
  </pc:docChgLst>
  <pc:docChgLst>
    <pc:chgData name="Wittman, Barry" userId="bff186cd-6ce8-41ba-8e8c-e85cdef216de" providerId="ADAL" clId="{9A9F1373-88D9-4977-B7C6-D1F482155040}"/>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7FE8EF-7E1D-4CC2-BD9F-B1936C0AC818}" type="datetimeFigureOut">
              <a:rPr lang="en-US" smtClean="0"/>
              <a:pPr/>
              <a:t>11/4/2026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068796-915B-4F4F-972A-93A5DBC2787E}" type="slidenum">
              <a:rPr lang="en-US" smtClean="0"/>
              <a:pPr/>
              <a:t>‹#›</a:t>
            </a:fld>
            <a:endParaRPr lang="en-US"/>
          </a:p>
        </p:txBody>
      </p:sp>
    </p:spTree>
    <p:extLst>
      <p:ext uri="{BB962C8B-B14F-4D97-AF65-F5344CB8AC3E}">
        <p14:creationId xmlns:p14="http://schemas.microsoft.com/office/powerpoint/2010/main" val="42200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1" y="0"/>
            <a:ext cx="12191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ctrTitle"/>
          </p:nvPr>
        </p:nvSpPr>
        <p:spPr>
          <a:xfrm>
            <a:off x="914400" y="3355848"/>
            <a:ext cx="107696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914400" y="1828800"/>
            <a:ext cx="107696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8A57E976-8075-4937-B12C-3CC32E54B430}"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B3FC0-58E1-4035-BA6F-4BC11C5567AF}" type="slidenum">
              <a:rPr lang="en-US" smtClean="0"/>
              <a:pPr/>
              <a:t>‹#›</a:t>
            </a:fld>
            <a:endParaRPr lang="en-US"/>
          </a:p>
        </p:txBody>
      </p:sp>
      <p:sp>
        <p:nvSpPr>
          <p:cNvPr id="10" name="Rectangle 9"/>
          <p:cNvSpPr/>
          <p:nvPr/>
        </p:nvSpPr>
        <p:spPr bwMode="invGray">
          <a:xfrm>
            <a:off x="0" y="5128334"/>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5448"/>
            <a:ext cx="109728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7E976-8075-4937-B12C-3CC32E54B430}"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12192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ectangle 11"/>
          <p:cNvSpPr/>
          <p:nvPr/>
        </p:nvSpPr>
        <p:spPr bwMode="invGray">
          <a:xfrm>
            <a:off x="0" y="2602520"/>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999744" y="118872"/>
            <a:ext cx="10684256"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987552" y="1828800"/>
            <a:ext cx="10696448"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A57E976-8075-4937-B12C-3CC32E54B430}"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B3FC0-58E1-4035-BA6F-4BC11C5567A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773936"/>
            <a:ext cx="53848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773936"/>
            <a:ext cx="53848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57E976-8075-4937-B12C-3CC32E54B430}" type="datetimeFigureOut">
              <a:rPr lang="en-US" smtClean="0"/>
              <a:pPr/>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1698988"/>
            <a:ext cx="5386917"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609600" y="2449512"/>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6193368" y="1698988"/>
            <a:ext cx="5389033"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449512"/>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A57E976-8075-4937-B12C-3CC32E54B430}" type="datetimeFigureOut">
              <a:rPr lang="en-US" smtClean="0"/>
              <a:pPr/>
              <a:t>11/4/2026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8A57E976-8075-4937-B12C-3CC32E54B430}" type="datetimeFigureOut">
              <a:rPr lang="en-US" smtClean="0"/>
              <a:pPr/>
              <a:t>11/4/2026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57E976-8075-4937-B12C-3CC32E54B430}" type="datetimeFigureOut">
              <a:rPr lang="en-US" smtClean="0"/>
              <a:pPr/>
              <a:t>11/4/2026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784" y="152400"/>
            <a:ext cx="3364992"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4025837" y="1743134"/>
            <a:ext cx="7894188"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223784" y="1730018"/>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A57E976-8075-4937-B12C-3CC32E54B430}" type="datetimeFigureOut">
              <a:rPr lang="en-US" smtClean="0"/>
              <a:pPr/>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7B3FC0-58E1-4035-BA6F-4BC11C5567AF}" type="slidenum">
              <a:rPr lang="en-US" smtClean="0"/>
              <a:pPr/>
              <a:t>‹#›</a:t>
            </a:fld>
            <a:endParaRPr lang="en-US"/>
          </a:p>
        </p:txBody>
      </p:sp>
      <p:sp>
        <p:nvSpPr>
          <p:cNvPr id="12" name="Rectangle 11"/>
          <p:cNvSpPr/>
          <p:nvPr/>
        </p:nvSpPr>
        <p:spPr bwMode="invGray">
          <a:xfrm>
            <a:off x="3807649" y="0"/>
            <a:ext cx="6096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bwMode="invGray">
          <a:xfrm>
            <a:off x="3807649" y="0"/>
            <a:ext cx="6096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5448"/>
            <a:ext cx="3366867"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3871741" y="1484808"/>
            <a:ext cx="8329863"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219456" y="1728216"/>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219456" y="1170432"/>
            <a:ext cx="3364992" cy="201168"/>
          </a:xfrm>
        </p:spPr>
        <p:txBody>
          <a:bodyPr/>
          <a:lstStyle/>
          <a:p>
            <a:fld id="{8A57E976-8075-4937-B12C-3CC32E54B430}" type="datetimeFigureOut">
              <a:rPr lang="en-US" smtClean="0"/>
              <a:pPr/>
              <a:t>11/4/2026</a:t>
            </a:fld>
            <a:endParaRPr lang="en-US"/>
          </a:p>
        </p:txBody>
      </p:sp>
      <p:sp>
        <p:nvSpPr>
          <p:cNvPr id="11" name="Rectangle 10"/>
          <p:cNvSpPr/>
          <p:nvPr/>
        </p:nvSpPr>
        <p:spPr>
          <a:xfrm>
            <a:off x="3807649" y="0"/>
            <a:ext cx="6096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bwMode="invGray">
          <a:xfrm>
            <a:off x="3807649" y="0"/>
            <a:ext cx="6096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Footer Placeholder 5"/>
          <p:cNvSpPr>
            <a:spLocks noGrp="1"/>
          </p:cNvSpPr>
          <p:nvPr>
            <p:ph type="ftr" sz="quarter" idx="11"/>
          </p:nvPr>
        </p:nvSpPr>
        <p:spPr>
          <a:xfrm>
            <a:off x="4047744" y="1170432"/>
            <a:ext cx="6925056"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11119104" y="1170432"/>
            <a:ext cx="978485" cy="201168"/>
          </a:xfrm>
        </p:spPr>
        <p:txBody>
          <a:bodyPr/>
          <a:lstStyle/>
          <a:p>
            <a:fld id="{DF7B3FC0-58E1-4035-BA6F-4BC11C5567A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7E976-8075-4937-B12C-3CC32E54B430}" type="datetimeFigureOut">
              <a:rPr lang="en-US" smtClean="0"/>
              <a:pPr/>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8798560" y="0"/>
            <a:ext cx="6096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bwMode="ltGray">
          <a:xfrm>
            <a:off x="8863584" y="0"/>
            <a:ext cx="33528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Vertical Title 1"/>
          <p:cNvSpPr>
            <a:spLocks noGrp="1"/>
          </p:cNvSpPr>
          <p:nvPr>
            <p:ph type="title" orient="vert"/>
          </p:nvPr>
        </p:nvSpPr>
        <p:spPr>
          <a:xfrm>
            <a:off x="9042400" y="274641"/>
            <a:ext cx="2540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304801"/>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7E976-8075-4937-B12C-3CC32E54B430}" type="datetimeFigureOut">
              <a:rPr lang="en-US" smtClean="0"/>
              <a:pPr/>
              <a:t>11/4/2026</a:t>
            </a:fld>
            <a:endParaRPr lang="en-US"/>
          </a:p>
        </p:txBody>
      </p:sp>
      <p:sp>
        <p:nvSpPr>
          <p:cNvPr id="5" name="Footer Placeholder 4"/>
          <p:cNvSpPr>
            <a:spLocks noGrp="1"/>
          </p:cNvSpPr>
          <p:nvPr>
            <p:ph type="ftr" sz="quarter" idx="11"/>
          </p:nvPr>
        </p:nvSpPr>
        <p:spPr>
          <a:xfrm>
            <a:off x="3520796" y="6377460"/>
            <a:ext cx="5115205" cy="365125"/>
          </a:xfrm>
        </p:spPr>
        <p:txBody>
          <a:bodyPr/>
          <a:lstStyle/>
          <a:p>
            <a:endParaRPr lang="en-US"/>
          </a:p>
        </p:txBody>
      </p:sp>
      <p:sp>
        <p:nvSpPr>
          <p:cNvPr id="6" name="Slide Number Placeholder 5"/>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7" name="Rectangle 6"/>
          <p:cNvSpPr/>
          <p:nvPr/>
        </p:nvSpPr>
        <p:spPr bwMode="ltGray">
          <a:xfrm>
            <a:off x="1" y="1"/>
            <a:ext cx="12191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Placeholder 1"/>
          <p:cNvSpPr>
            <a:spLocks noGrp="1"/>
          </p:cNvSpPr>
          <p:nvPr>
            <p:ph type="title"/>
          </p:nvPr>
        </p:nvSpPr>
        <p:spPr>
          <a:xfrm>
            <a:off x="609600" y="152400"/>
            <a:ext cx="109728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609600" y="1775192"/>
            <a:ext cx="109728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609600" y="6476999"/>
            <a:ext cx="28448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8A57E976-8075-4937-B12C-3CC32E54B430}" type="datetimeFigureOut">
              <a:rPr lang="en-US" smtClean="0"/>
              <a:pPr/>
              <a:t>11/4/2026</a:t>
            </a:fld>
            <a:endParaRPr lang="en-US"/>
          </a:p>
        </p:txBody>
      </p:sp>
      <p:sp>
        <p:nvSpPr>
          <p:cNvPr id="5" name="Footer Placeholder 4"/>
          <p:cNvSpPr>
            <a:spLocks noGrp="1"/>
          </p:cNvSpPr>
          <p:nvPr>
            <p:ph type="ftr" sz="quarter" idx="3"/>
          </p:nvPr>
        </p:nvSpPr>
        <p:spPr>
          <a:xfrm>
            <a:off x="3520796" y="6476999"/>
            <a:ext cx="7343625"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10939195" y="6476999"/>
            <a:ext cx="978485"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DF7B3FC0-58E1-4035-BA6F-4BC11C5567A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COMP 2230</a:t>
            </a:r>
          </a:p>
        </p:txBody>
      </p:sp>
      <p:sp>
        <p:nvSpPr>
          <p:cNvPr id="3" name="Subtitle 2"/>
          <p:cNvSpPr>
            <a:spLocks noGrp="1"/>
          </p:cNvSpPr>
          <p:nvPr>
            <p:ph type="subTitle" idx="1"/>
          </p:nvPr>
        </p:nvSpPr>
        <p:spPr/>
        <p:txBody>
          <a:bodyPr/>
          <a:lstStyle/>
          <a:p>
            <a:r>
              <a:rPr lang="en-US" dirty="0"/>
              <a:t>Week 12 </a:t>
            </a:r>
            <a:r>
              <a:rPr lang="en-US"/>
              <a:t>– Wednesday</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Last time</a:t>
            </a:r>
          </a:p>
        </p:txBody>
      </p:sp>
      <p:sp>
        <p:nvSpPr>
          <p:cNvPr id="3" name="Content Placeholder 2"/>
          <p:cNvSpPr>
            <a:spLocks noGrp="1"/>
          </p:cNvSpPr>
          <p:nvPr>
            <p:ph idx="1"/>
          </p:nvPr>
        </p:nvSpPr>
        <p:spPr/>
        <p:txBody>
          <a:bodyPr>
            <a:normAutofit/>
          </a:bodyPr>
          <a:lstStyle/>
          <a:p>
            <a:r>
              <a:rPr lang="en-US" dirty="0"/>
              <a:t>Conditional probability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type="body" idx="1"/>
          </p:nvPr>
        </p:nvSpPr>
        <p:spPr/>
        <p:txBody>
          <a:bodyPr>
            <a:normAutofit/>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6</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87201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Logical </a:t>
            </a:r>
            <a:r>
              <a:rPr lang="en-US" dirty="0" err="1"/>
              <a:t>warmup</a:t>
            </a:r>
            <a:endParaRPr lang="en-US" dirty="0"/>
          </a:p>
        </p:txBody>
      </p:sp>
      <p:sp>
        <p:nvSpPr>
          <p:cNvPr id="5" name="Content Placeholder 4"/>
          <p:cNvSpPr>
            <a:spLocks noGrp="1"/>
          </p:cNvSpPr>
          <p:nvPr>
            <p:ph idx="1"/>
          </p:nvPr>
        </p:nvSpPr>
        <p:spPr>
          <a:xfrm>
            <a:off x="609600" y="1775192"/>
            <a:ext cx="10972800" cy="4625609"/>
          </a:xfrm>
        </p:spPr>
        <p:txBody>
          <a:bodyPr>
            <a:normAutofit fontScale="55000" lnSpcReduction="20000"/>
          </a:bodyPr>
          <a:lstStyle/>
          <a:p>
            <a:r>
              <a:rPr lang="en-US" dirty="0"/>
              <a:t>A man offers you a bet</a:t>
            </a:r>
          </a:p>
          <a:p>
            <a:r>
              <a:rPr lang="en-US" dirty="0"/>
              <a:t>He shows you three cards</a:t>
            </a:r>
          </a:p>
          <a:p>
            <a:pPr lvl="1"/>
            <a:r>
              <a:rPr lang="en-US" dirty="0"/>
              <a:t>One is red on both sides</a:t>
            </a:r>
          </a:p>
          <a:p>
            <a:pPr lvl="1"/>
            <a:r>
              <a:rPr lang="en-US" dirty="0"/>
              <a:t>One is green on both sides</a:t>
            </a:r>
          </a:p>
          <a:p>
            <a:pPr lvl="1"/>
            <a:r>
              <a:rPr lang="en-US" dirty="0"/>
              <a:t>One is red on one side and green on the other</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He will put one of the cards, at random, on the table, with a random side up</a:t>
            </a:r>
          </a:p>
          <a:p>
            <a:r>
              <a:rPr lang="en-US" dirty="0"/>
              <a:t>If you can guess the color on the other side, you win</a:t>
            </a:r>
          </a:p>
          <a:p>
            <a:r>
              <a:rPr lang="en-US" dirty="0"/>
              <a:t>If you bet $100</a:t>
            </a:r>
          </a:p>
          <a:p>
            <a:pPr lvl="1"/>
            <a:r>
              <a:rPr lang="en-US" dirty="0"/>
              <a:t>You gain $60 on a win</a:t>
            </a:r>
          </a:p>
          <a:p>
            <a:pPr lvl="1"/>
            <a:r>
              <a:rPr lang="en-US" dirty="0"/>
              <a:t>You lose your $100 on a loss</a:t>
            </a:r>
          </a:p>
          <a:p>
            <a:r>
              <a:rPr lang="en-US" dirty="0"/>
              <a:t>Should you take the bet?  Why or why not?</a:t>
            </a:r>
          </a:p>
        </p:txBody>
      </p:sp>
      <p:sp>
        <p:nvSpPr>
          <p:cNvPr id="10" name="Snip Single Corner Rectangle 9"/>
          <p:cNvSpPr/>
          <p:nvPr/>
        </p:nvSpPr>
        <p:spPr>
          <a:xfrm>
            <a:off x="3505200" y="3048000"/>
            <a:ext cx="1066800" cy="1752600"/>
          </a:xfrm>
          <a:prstGeom prst="snip1Rect">
            <a:avLst>
              <a:gd name="adj" fmla="val 42560"/>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1" name="Right Triangle 10"/>
          <p:cNvSpPr/>
          <p:nvPr/>
        </p:nvSpPr>
        <p:spPr>
          <a:xfrm>
            <a:off x="4131470" y="3064670"/>
            <a:ext cx="440531" cy="440531"/>
          </a:xfrm>
          <a:prstGeom prst="rtTriangl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 name="Snip Single Corner Rectangle 11"/>
          <p:cNvSpPr/>
          <p:nvPr/>
        </p:nvSpPr>
        <p:spPr>
          <a:xfrm>
            <a:off x="5486400" y="3048000"/>
            <a:ext cx="1066800" cy="1752600"/>
          </a:xfrm>
          <a:prstGeom prst="snip1Rect">
            <a:avLst>
              <a:gd name="adj" fmla="val 4256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3" name="Right Triangle 12"/>
          <p:cNvSpPr/>
          <p:nvPr/>
        </p:nvSpPr>
        <p:spPr>
          <a:xfrm>
            <a:off x="6112670" y="3064670"/>
            <a:ext cx="440531" cy="440531"/>
          </a:xfrm>
          <a:prstGeom prst="rtTriangl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4" name="Snip Single Corner Rectangle 13"/>
          <p:cNvSpPr/>
          <p:nvPr/>
        </p:nvSpPr>
        <p:spPr>
          <a:xfrm>
            <a:off x="7391400" y="3048000"/>
            <a:ext cx="1066800" cy="1752600"/>
          </a:xfrm>
          <a:prstGeom prst="snip1Rect">
            <a:avLst>
              <a:gd name="adj" fmla="val 4256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5" name="Right Triangle 14"/>
          <p:cNvSpPr/>
          <p:nvPr/>
        </p:nvSpPr>
        <p:spPr>
          <a:xfrm>
            <a:off x="8017670" y="3064670"/>
            <a:ext cx="440531" cy="440531"/>
          </a:xfrm>
          <a:prstGeom prst="rtTriangl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09196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16" end="1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17" end="1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8" end="1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D80B8-8B23-4BD1-B983-D6BC9C8355C6}"/>
              </a:ext>
            </a:extLst>
          </p:cNvPr>
          <p:cNvSpPr>
            <a:spLocks noGrp="1"/>
          </p:cNvSpPr>
          <p:nvPr>
            <p:ph type="title"/>
          </p:nvPr>
        </p:nvSpPr>
        <p:spPr/>
        <p:txBody>
          <a:bodyPr/>
          <a:lstStyle/>
          <a:p>
            <a:r>
              <a:rPr lang="en-US" dirty="0"/>
              <a:t>Review for Exam 3</a:t>
            </a:r>
          </a:p>
        </p:txBody>
      </p:sp>
      <p:sp>
        <p:nvSpPr>
          <p:cNvPr id="3" name="Text Placeholder 2">
            <a:extLst>
              <a:ext uri="{FF2B5EF4-FFF2-40B4-BE49-F238E27FC236}">
                <a16:creationId xmlns:a16="http://schemas.microsoft.com/office/drawing/2014/main" id="{ABCB4C92-8474-4CF3-8E6B-5789280A2D7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53847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Graphs and Trees</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2214740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a:t>A </a:t>
                </a:r>
                <a:r>
                  <a:rPr lang="en-US" b="1" dirty="0"/>
                  <a:t>graph</a:t>
                </a:r>
                <a:r>
                  <a:rPr lang="en-US" dirty="0"/>
                  <a:t> </a:t>
                </a:r>
                <a14:m>
                  <m:oMath xmlns:m="http://schemas.openxmlformats.org/officeDocument/2006/math">
                    <m:r>
                      <a:rPr lang="en-US" i="1" dirty="0" smtClean="0">
                        <a:latin typeface="Cambria Math" panose="02040503050406030204" pitchFamily="18" charset="0"/>
                      </a:rPr>
                      <m:t>𝐺</m:t>
                    </m:r>
                  </m:oMath>
                </a14:m>
                <a:r>
                  <a:rPr lang="en-US" dirty="0"/>
                  <a:t> is made up of two finite sets</a:t>
                </a:r>
              </a:p>
              <a:p>
                <a:pPr lvl="1"/>
                <a:r>
                  <a:rPr lang="en-US" b="1" dirty="0"/>
                  <a:t>Vertices</a:t>
                </a:r>
                <a:r>
                  <a:rPr lang="en-US" dirty="0"/>
                  <a:t>: </a:t>
                </a:r>
                <a14:m>
                  <m:oMath xmlns:m="http://schemas.openxmlformats.org/officeDocument/2006/math">
                    <m:r>
                      <a:rPr lang="en-US" b="0" i="1" dirty="0" smtClean="0">
                        <a:latin typeface="Cambria Math" panose="02040503050406030204" pitchFamily="18" charset="0"/>
                      </a:rPr>
                      <m:t>𝑉</m:t>
                    </m:r>
                    <m:r>
                      <a:rPr lang="en-US" b="0" i="1" dirty="0" smtClean="0">
                        <a:latin typeface="Cambria Math" panose="02040503050406030204" pitchFamily="18" charset="0"/>
                      </a:rPr>
                      <m:t>(</m:t>
                    </m:r>
                    <m:r>
                      <a:rPr lang="en-US" b="0" i="1" dirty="0" smtClean="0">
                        <a:latin typeface="Cambria Math" panose="02040503050406030204" pitchFamily="18" charset="0"/>
                      </a:rPr>
                      <m:t>𝐺</m:t>
                    </m:r>
                    <m:r>
                      <a:rPr lang="en-US" b="0" i="1" dirty="0" smtClean="0">
                        <a:latin typeface="Cambria Math" panose="02040503050406030204" pitchFamily="18" charset="0"/>
                      </a:rPr>
                      <m:t>)</m:t>
                    </m:r>
                  </m:oMath>
                </a14:m>
                <a:endParaRPr lang="en-US" dirty="0"/>
              </a:p>
              <a:p>
                <a:pPr lvl="1"/>
                <a:r>
                  <a:rPr lang="en-US" b="1" dirty="0"/>
                  <a:t>Edges</a:t>
                </a:r>
                <a:r>
                  <a:rPr lang="en-US" dirty="0"/>
                  <a:t>: </a:t>
                </a:r>
                <a14:m>
                  <m:oMath xmlns:m="http://schemas.openxmlformats.org/officeDocument/2006/math">
                    <m:r>
                      <a:rPr lang="en-US" i="1" dirty="0" smtClean="0">
                        <a:latin typeface="Cambria Math" panose="02040503050406030204" pitchFamily="18" charset="0"/>
                      </a:rPr>
                      <m:t>𝐸</m:t>
                    </m:r>
                    <m:r>
                      <a:rPr lang="en-US" i="1" dirty="0" smtClean="0">
                        <a:latin typeface="Cambria Math" panose="02040503050406030204" pitchFamily="18" charset="0"/>
                      </a:rPr>
                      <m:t>(</m:t>
                    </m:r>
                    <m:r>
                      <a:rPr lang="en-US" i="1" dirty="0" smtClean="0">
                        <a:latin typeface="Cambria Math" panose="02040503050406030204" pitchFamily="18" charset="0"/>
                      </a:rPr>
                      <m:t>𝐺</m:t>
                    </m:r>
                    <m:r>
                      <a:rPr lang="en-US" i="1" dirty="0" smtClean="0">
                        <a:latin typeface="Cambria Math" panose="02040503050406030204" pitchFamily="18" charset="0"/>
                      </a:rPr>
                      <m:t>)</m:t>
                    </m:r>
                  </m:oMath>
                </a14:m>
                <a:endParaRPr lang="en-US" dirty="0"/>
              </a:p>
              <a:p>
                <a:r>
                  <a:rPr lang="en-US" dirty="0"/>
                  <a:t>Each edge is connected to either one or two vertices called its </a:t>
                </a:r>
                <a:r>
                  <a:rPr lang="en-US" b="1" dirty="0"/>
                  <a:t>endpoints</a:t>
                </a:r>
              </a:p>
              <a:p>
                <a:r>
                  <a:rPr lang="en-US" dirty="0"/>
                  <a:t>An edge with a single endpoint is called a </a:t>
                </a:r>
                <a:r>
                  <a:rPr lang="en-US" b="1" dirty="0"/>
                  <a:t>loop</a:t>
                </a:r>
              </a:p>
              <a:p>
                <a:r>
                  <a:rPr lang="en-US" dirty="0"/>
                  <a:t>Two edges with the same sets of endpoints are called </a:t>
                </a:r>
                <a:r>
                  <a:rPr lang="en-US" b="1" dirty="0"/>
                  <a:t>parallel</a:t>
                </a:r>
              </a:p>
              <a:p>
                <a:r>
                  <a:rPr lang="en-US" dirty="0"/>
                  <a:t>Edges are said to </a:t>
                </a:r>
                <a:r>
                  <a:rPr lang="en-US" b="1" dirty="0"/>
                  <a:t>connect</a:t>
                </a:r>
                <a:r>
                  <a:rPr lang="en-US" dirty="0"/>
                  <a:t> their endpoints</a:t>
                </a:r>
              </a:p>
              <a:p>
                <a:r>
                  <a:rPr lang="en-US" dirty="0"/>
                  <a:t>Two vertices that share an edge are said to be </a:t>
                </a:r>
                <a:r>
                  <a:rPr lang="en-US" b="1" dirty="0"/>
                  <a:t>adjacent</a:t>
                </a:r>
              </a:p>
              <a:p>
                <a:r>
                  <a:rPr lang="en-US" dirty="0"/>
                  <a:t>A graph with no edges is called </a:t>
                </a:r>
                <a:r>
                  <a:rPr lang="en-US" b="1" dirty="0"/>
                  <a:t>empty</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1581"/>
                </a:stretch>
              </a:blipFill>
            </p:spPr>
            <p:txBody>
              <a:bodyPr/>
              <a:lstStyle/>
              <a:p>
                <a:r>
                  <a:rPr lang="en-US">
                    <a:noFill/>
                  </a:rPr>
                  <a:t> </a:t>
                </a:r>
              </a:p>
            </p:txBody>
          </p:sp>
        </mc:Fallback>
      </mc:AlternateContent>
    </p:spTree>
    <p:extLst>
      <p:ext uri="{BB962C8B-B14F-4D97-AF65-F5344CB8AC3E}">
        <p14:creationId xmlns:p14="http://schemas.microsoft.com/office/powerpoint/2010/main" val="276690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graphs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7500" lnSpcReduction="20000"/>
              </a:bodyPr>
              <a:lstStyle/>
              <a:p>
                <a:r>
                  <a:rPr lang="en-US" dirty="0"/>
                  <a:t>A </a:t>
                </a:r>
                <a:r>
                  <a:rPr lang="en-US" b="1" dirty="0"/>
                  <a:t>simple graph</a:t>
                </a:r>
                <a:r>
                  <a:rPr lang="en-US" dirty="0"/>
                  <a:t> does not have any loops or parallel edges</a:t>
                </a:r>
              </a:p>
              <a:p>
                <a:r>
                  <a:rPr lang="en-US" dirty="0"/>
                  <a:t>Let </a:t>
                </a:r>
                <a14:m>
                  <m:oMath xmlns:m="http://schemas.openxmlformats.org/officeDocument/2006/math">
                    <m:r>
                      <a:rPr lang="en-US" i="1" dirty="0" smtClean="0">
                        <a:latin typeface="Cambria Math" panose="02040503050406030204" pitchFamily="18" charset="0"/>
                      </a:rPr>
                      <m:t>𝑛</m:t>
                    </m:r>
                  </m:oMath>
                </a14:m>
                <a:r>
                  <a:rPr lang="en-US" dirty="0"/>
                  <a:t> be a positive integer</a:t>
                </a:r>
              </a:p>
              <a:p>
                <a:r>
                  <a:rPr lang="en-US" dirty="0"/>
                  <a:t>A </a:t>
                </a:r>
                <a:r>
                  <a:rPr lang="en-US" b="1" dirty="0"/>
                  <a:t>complete graph</a:t>
                </a:r>
                <a:r>
                  <a:rPr lang="en-US" dirty="0"/>
                  <a:t> on </a:t>
                </a:r>
                <a14:m>
                  <m:oMath xmlns:m="http://schemas.openxmlformats.org/officeDocument/2006/math">
                    <m:r>
                      <a:rPr lang="en-US" i="1" dirty="0" smtClean="0">
                        <a:latin typeface="Cambria Math" panose="02040503050406030204" pitchFamily="18" charset="0"/>
                      </a:rPr>
                      <m:t>𝑛</m:t>
                    </m:r>
                  </m:oMath>
                </a14:m>
                <a:r>
                  <a:rPr lang="en-US" dirty="0"/>
                  <a:t> vertices, written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𝐾</m:t>
                        </m:r>
                      </m:e>
                      <m:sub>
                        <m:r>
                          <a:rPr lang="en-US" b="0" i="1" dirty="0" smtClean="0">
                            <a:latin typeface="Cambria Math" panose="02040503050406030204" pitchFamily="18" charset="0"/>
                          </a:rPr>
                          <m:t>𝑛</m:t>
                        </m:r>
                      </m:sub>
                    </m:sSub>
                  </m:oMath>
                </a14:m>
                <a:r>
                  <a:rPr lang="en-US" dirty="0"/>
                  <a:t>, is a simple graph with </a:t>
                </a:r>
                <a14:m>
                  <m:oMath xmlns:m="http://schemas.openxmlformats.org/officeDocument/2006/math">
                    <m:r>
                      <a:rPr lang="en-US" i="1" dirty="0" smtClean="0">
                        <a:latin typeface="Cambria Math" panose="02040503050406030204" pitchFamily="18" charset="0"/>
                      </a:rPr>
                      <m:t>𝑛</m:t>
                    </m:r>
                  </m:oMath>
                </a14:m>
                <a:r>
                  <a:rPr lang="en-US" dirty="0"/>
                  <a:t> vertices such that every pair of vertices is connected by an edge</a:t>
                </a:r>
              </a:p>
              <a:p>
                <a:r>
                  <a:rPr lang="en-US" dirty="0"/>
                  <a:t>A </a:t>
                </a:r>
                <a:r>
                  <a:rPr lang="en-US" b="1" dirty="0"/>
                  <a:t>bipartite graph</a:t>
                </a:r>
                <a:r>
                  <a:rPr lang="en-US" dirty="0"/>
                  <a:t> is a simple graph whose vertices can be partitioned into sets </a:t>
                </a:r>
                <a14:m>
                  <m:oMath xmlns:m="http://schemas.openxmlformats.org/officeDocument/2006/math">
                    <m:r>
                      <a:rPr lang="en-US" i="1" dirty="0" smtClean="0">
                        <a:latin typeface="Cambria Math" panose="02040503050406030204" pitchFamily="18" charset="0"/>
                      </a:rPr>
                      <m:t>𝑋</m:t>
                    </m:r>
                  </m:oMath>
                </a14:m>
                <a:r>
                  <a:rPr lang="en-US" dirty="0"/>
                  <a:t> and </a:t>
                </a:r>
                <a14:m>
                  <m:oMath xmlns:m="http://schemas.openxmlformats.org/officeDocument/2006/math">
                    <m:r>
                      <a:rPr lang="en-US" i="1" dirty="0" smtClean="0">
                        <a:latin typeface="Cambria Math" panose="02040503050406030204" pitchFamily="18" charset="0"/>
                      </a:rPr>
                      <m:t>𝑌</m:t>
                    </m:r>
                  </m:oMath>
                </a14:m>
                <a:r>
                  <a:rPr lang="en-US" dirty="0"/>
                  <a:t> such that there are no edges from any vertex in </a:t>
                </a:r>
                <a14:m>
                  <m:oMath xmlns:m="http://schemas.openxmlformats.org/officeDocument/2006/math">
                    <m:r>
                      <a:rPr lang="en-US" i="1" dirty="0" smtClean="0">
                        <a:latin typeface="Cambria Math" panose="02040503050406030204" pitchFamily="18" charset="0"/>
                      </a:rPr>
                      <m:t>𝑋</m:t>
                    </m:r>
                  </m:oMath>
                </a14:m>
                <a:r>
                  <a:rPr lang="en-US" dirty="0"/>
                  <a:t> to another vertex in </a:t>
                </a:r>
                <a14:m>
                  <m:oMath xmlns:m="http://schemas.openxmlformats.org/officeDocument/2006/math">
                    <m:r>
                      <a:rPr lang="en-US" i="1" dirty="0" smtClean="0">
                        <a:latin typeface="Cambria Math" panose="02040503050406030204" pitchFamily="18" charset="0"/>
                      </a:rPr>
                      <m:t>𝑋</m:t>
                    </m:r>
                  </m:oMath>
                </a14:m>
                <a:r>
                  <a:rPr lang="en-US" dirty="0"/>
                  <a:t> and there are no edges from any vertex in </a:t>
                </a:r>
                <a14:m>
                  <m:oMath xmlns:m="http://schemas.openxmlformats.org/officeDocument/2006/math">
                    <m:r>
                      <a:rPr lang="en-US" i="1" dirty="0" smtClean="0">
                        <a:latin typeface="Cambria Math" panose="02040503050406030204" pitchFamily="18" charset="0"/>
                      </a:rPr>
                      <m:t>𝑌</m:t>
                    </m:r>
                  </m:oMath>
                </a14:m>
                <a:r>
                  <a:rPr lang="en-US" dirty="0"/>
                  <a:t> to another vertex in </a:t>
                </a:r>
                <a14:m>
                  <m:oMath xmlns:m="http://schemas.openxmlformats.org/officeDocument/2006/math">
                    <m:r>
                      <a:rPr lang="en-US" i="1" dirty="0" smtClean="0">
                        <a:latin typeface="Cambria Math" panose="02040503050406030204" pitchFamily="18" charset="0"/>
                      </a:rPr>
                      <m:t>𝑌</m:t>
                    </m:r>
                  </m:oMath>
                </a14:m>
                <a:endParaRPr lang="en-US" dirty="0"/>
              </a:p>
              <a:p>
                <a:r>
                  <a:rPr lang="en-US" dirty="0"/>
                  <a:t>A </a:t>
                </a:r>
                <a:r>
                  <a:rPr lang="en-US" b="1" dirty="0"/>
                  <a:t>complete bipartite graph on </a:t>
                </a:r>
                <a14:m>
                  <m:oMath xmlns:m="http://schemas.openxmlformats.org/officeDocument/2006/math">
                    <m:r>
                      <a:rPr lang="en-US" i="1" dirty="0" smtClean="0">
                        <a:latin typeface="Cambria Math" panose="02040503050406030204" pitchFamily="18" charset="0"/>
                      </a:rPr>
                      <m:t>(</m:t>
                    </m:r>
                    <m:r>
                      <a:rPr lang="en-US" i="1" dirty="0" smtClean="0">
                        <a:latin typeface="Cambria Math" panose="02040503050406030204" pitchFamily="18" charset="0"/>
                      </a:rPr>
                      <m:t>𝑚</m:t>
                    </m:r>
                    <m:r>
                      <a:rPr lang="en-US" i="1" dirty="0" smtClean="0">
                        <a:latin typeface="Cambria Math" panose="02040503050406030204" pitchFamily="18" charset="0"/>
                      </a:rPr>
                      <m:t>, </m:t>
                    </m:r>
                    <m:r>
                      <a:rPr lang="en-US" i="1" dirty="0" smtClean="0">
                        <a:latin typeface="Cambria Math" panose="02040503050406030204" pitchFamily="18" charset="0"/>
                      </a:rPr>
                      <m:t>𝑛</m:t>
                    </m:r>
                    <m:r>
                      <a:rPr lang="en-US" i="1" dirty="0" smtClean="0">
                        <a:latin typeface="Cambria Math" panose="02040503050406030204" pitchFamily="18" charset="0"/>
                      </a:rPr>
                      <m:t>)</m:t>
                    </m:r>
                  </m:oMath>
                </a14:m>
                <a:r>
                  <a:rPr lang="en-US" b="1" dirty="0"/>
                  <a:t> vertices</a:t>
                </a:r>
                <a:r>
                  <a:rPr lang="en-US" dirty="0"/>
                  <a:t>, written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𝐾</m:t>
                        </m:r>
                      </m:e>
                      <m:sub>
                        <m:r>
                          <a:rPr lang="en-US" b="0" i="1" dirty="0" smtClean="0">
                            <a:latin typeface="Cambria Math" panose="02040503050406030204" pitchFamily="18" charset="0"/>
                          </a:rPr>
                          <m:t>𝑚</m:t>
                        </m:r>
                        <m:r>
                          <a:rPr lang="en-US" b="0" i="1" dirty="0" smtClean="0">
                            <a:latin typeface="Cambria Math" panose="02040503050406030204" pitchFamily="18" charset="0"/>
                          </a:rPr>
                          <m:t>,</m:t>
                        </m:r>
                        <m:r>
                          <a:rPr lang="en-US" b="0" i="1" dirty="0" smtClean="0">
                            <a:latin typeface="Cambria Math" panose="02040503050406030204" pitchFamily="18" charset="0"/>
                          </a:rPr>
                          <m:t>𝑛</m:t>
                        </m:r>
                      </m:sub>
                    </m:sSub>
                  </m:oMath>
                </a14:m>
                <a:r>
                  <a:rPr lang="en-US" dirty="0"/>
                  <a:t> is a simple graph with a set of </a:t>
                </a:r>
                <a14:m>
                  <m:oMath xmlns:m="http://schemas.openxmlformats.org/officeDocument/2006/math">
                    <m:r>
                      <a:rPr lang="en-US" i="1" dirty="0" smtClean="0">
                        <a:latin typeface="Cambria Math" panose="02040503050406030204" pitchFamily="18" charset="0"/>
                      </a:rPr>
                      <m:t>𝑚</m:t>
                    </m:r>
                  </m:oMath>
                </a14:m>
                <a:r>
                  <a:rPr lang="en-US" dirty="0"/>
                  <a:t> vertices and a disjoint set of </a:t>
                </a:r>
                <a14:m>
                  <m:oMath xmlns:m="http://schemas.openxmlformats.org/officeDocument/2006/math">
                    <m:r>
                      <a:rPr lang="en-US" i="1" dirty="0" smtClean="0">
                        <a:latin typeface="Cambria Math" panose="02040503050406030204" pitchFamily="18" charset="0"/>
                      </a:rPr>
                      <m:t>𝑛</m:t>
                    </m:r>
                  </m:oMath>
                </a14:m>
                <a:r>
                  <a:rPr lang="en-US" dirty="0"/>
                  <a:t> vertices such that:</a:t>
                </a:r>
              </a:p>
              <a:p>
                <a:pPr lvl="1"/>
                <a:r>
                  <a:rPr lang="en-US" dirty="0"/>
                  <a:t>There is an edge from each of the </a:t>
                </a:r>
                <a14:m>
                  <m:oMath xmlns:m="http://schemas.openxmlformats.org/officeDocument/2006/math">
                    <m:r>
                      <a:rPr lang="en-US" i="1" dirty="0" smtClean="0">
                        <a:latin typeface="Cambria Math" panose="02040503050406030204" pitchFamily="18" charset="0"/>
                      </a:rPr>
                      <m:t>𝑚</m:t>
                    </m:r>
                  </m:oMath>
                </a14:m>
                <a:r>
                  <a:rPr lang="en-US" dirty="0"/>
                  <a:t> vertices to each of the </a:t>
                </a:r>
                <a14:m>
                  <m:oMath xmlns:m="http://schemas.openxmlformats.org/officeDocument/2006/math">
                    <m:r>
                      <a:rPr lang="en-US" i="1" dirty="0" smtClean="0">
                        <a:latin typeface="Cambria Math" panose="02040503050406030204" pitchFamily="18" charset="0"/>
                      </a:rPr>
                      <m:t>𝑛</m:t>
                    </m:r>
                  </m:oMath>
                </a14:m>
                <a:r>
                  <a:rPr lang="en-US" dirty="0"/>
                  <a:t> vertices</a:t>
                </a:r>
              </a:p>
              <a:p>
                <a:pPr lvl="1"/>
                <a:r>
                  <a:rPr lang="en-US" dirty="0"/>
                  <a:t>There are no edges among the set of </a:t>
                </a:r>
                <a14:m>
                  <m:oMath xmlns:m="http://schemas.openxmlformats.org/officeDocument/2006/math">
                    <m:r>
                      <a:rPr lang="en-US" i="1" dirty="0" smtClean="0">
                        <a:latin typeface="Cambria Math" panose="02040503050406030204" pitchFamily="18" charset="0"/>
                      </a:rPr>
                      <m:t>𝑚</m:t>
                    </m:r>
                  </m:oMath>
                </a14:m>
                <a:r>
                  <a:rPr lang="en-US" dirty="0"/>
                  <a:t> vertices</a:t>
                </a:r>
              </a:p>
              <a:p>
                <a:pPr lvl="1"/>
                <a:r>
                  <a:rPr lang="en-US" dirty="0"/>
                  <a:t>There are no edges among the set of </a:t>
                </a:r>
                <a14:m>
                  <m:oMath xmlns:m="http://schemas.openxmlformats.org/officeDocument/2006/math">
                    <m:r>
                      <a:rPr lang="en-US" i="1" dirty="0" smtClean="0">
                        <a:latin typeface="Cambria Math" panose="02040503050406030204" pitchFamily="18" charset="0"/>
                      </a:rPr>
                      <m:t>𝑛</m:t>
                    </m:r>
                  </m:oMath>
                </a14:m>
                <a:r>
                  <a:rPr lang="en-US" dirty="0"/>
                  <a:t> vertices</a:t>
                </a:r>
              </a:p>
              <a:p>
                <a:r>
                  <a:rPr lang="en-US" dirty="0"/>
                  <a:t>A </a:t>
                </a:r>
                <a:r>
                  <a:rPr lang="en-US" b="1" dirty="0" err="1"/>
                  <a:t>subgraph</a:t>
                </a:r>
                <a:r>
                  <a:rPr lang="en-US" dirty="0"/>
                  <a:t> is a graph whose vertices and edges are a subset of another graph</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1449"/>
                </a:stretch>
              </a:blipFill>
            </p:spPr>
            <p:txBody>
              <a:bodyPr/>
              <a:lstStyle/>
              <a:p>
                <a:r>
                  <a:rPr lang="en-US">
                    <a:noFill/>
                  </a:rPr>
                  <a:t> </a:t>
                </a:r>
              </a:p>
            </p:txBody>
          </p:sp>
        </mc:Fallback>
      </mc:AlternateContent>
    </p:spTree>
    <p:extLst>
      <p:ext uri="{BB962C8B-B14F-4D97-AF65-F5344CB8AC3E}">
        <p14:creationId xmlns:p14="http://schemas.microsoft.com/office/powerpoint/2010/main" val="46235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Degree</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a:bodyPr>
              <a:lstStyle/>
              <a:p>
                <a:r>
                  <a:rPr lang="en-US" dirty="0"/>
                  <a:t>The </a:t>
                </a:r>
                <a:r>
                  <a:rPr lang="en-US" b="1" dirty="0"/>
                  <a:t>degree of a vertex</a:t>
                </a:r>
                <a:r>
                  <a:rPr lang="en-US" dirty="0"/>
                  <a:t> is the number of edges that are incident on the vertex</a:t>
                </a:r>
              </a:p>
              <a:p>
                <a:r>
                  <a:rPr lang="en-US" dirty="0"/>
                  <a:t>The </a:t>
                </a:r>
                <a:r>
                  <a:rPr lang="en-US" b="1" dirty="0"/>
                  <a:t>total degree of a graph </a:t>
                </a:r>
                <a14:m>
                  <m:oMath xmlns:m="http://schemas.openxmlformats.org/officeDocument/2006/math">
                    <m:r>
                      <a:rPr lang="en-US" i="1" dirty="0" smtClean="0">
                        <a:latin typeface="Cambria Math" panose="02040503050406030204" pitchFamily="18" charset="0"/>
                      </a:rPr>
                      <m:t>𝐺</m:t>
                    </m:r>
                  </m:oMath>
                </a14:m>
                <a:r>
                  <a:rPr lang="en-US" dirty="0"/>
                  <a:t> is the sum of the degrees of all of its vertices</a:t>
                </a:r>
              </a:p>
              <a:p>
                <a:r>
                  <a:rPr lang="en-US" dirty="0"/>
                  <a:t>What's the relationship between the degree of a simple graph and the number of edges it has?</a:t>
                </a:r>
              </a:p>
              <a:p>
                <a:r>
                  <a:rPr lang="en-US" dirty="0"/>
                  <a:t>What's the degree of a complete graph with </a:t>
                </a:r>
                <a14:m>
                  <m:oMath xmlns:m="http://schemas.openxmlformats.org/officeDocument/2006/math">
                    <m:r>
                      <a:rPr lang="en-US" i="1" dirty="0" smtClean="0">
                        <a:latin typeface="Cambria Math" panose="02040503050406030204" pitchFamily="18" charset="0"/>
                      </a:rPr>
                      <m:t>𝑛</m:t>
                    </m:r>
                  </m:oMath>
                </a14:m>
                <a:r>
                  <a:rPr lang="en-US" dirty="0"/>
                  <a:t> vertices?</a:t>
                </a:r>
              </a:p>
              <a:p>
                <a:r>
                  <a:rPr lang="en-US" dirty="0"/>
                  <a:t>Note that the number of vertices with odd degree must be even</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659" r="-1056" b="-2240"/>
                </a:stretch>
              </a:blipFill>
            </p:spPr>
            <p:txBody>
              <a:bodyPr/>
              <a:lstStyle/>
              <a:p>
                <a:r>
                  <a:rPr lang="en-US">
                    <a:noFill/>
                  </a:rPr>
                  <a:t> </a:t>
                </a:r>
              </a:p>
            </p:txBody>
          </p:sp>
        </mc:Fallback>
      </mc:AlternateContent>
    </p:spTree>
    <p:extLst>
      <p:ext uri="{BB962C8B-B14F-4D97-AF65-F5344CB8AC3E}">
        <p14:creationId xmlns:p14="http://schemas.microsoft.com/office/powerpoint/2010/main" val="2664099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What is the maximum number of edges a simple disconnected graph with </a:t>
                </a:r>
                <a14:m>
                  <m:oMath xmlns:m="http://schemas.openxmlformats.org/officeDocument/2006/math">
                    <m:r>
                      <a:rPr lang="en-US" i="1" dirty="0" smtClean="0">
                        <a:latin typeface="Cambria Math" panose="02040503050406030204" pitchFamily="18" charset="0"/>
                      </a:rPr>
                      <m:t>𝑛</m:t>
                    </m:r>
                  </m:oMath>
                </a14:m>
                <a:r>
                  <a:rPr lang="en-US" i="1" dirty="0"/>
                  <a:t> </a:t>
                </a:r>
                <a:r>
                  <a:rPr lang="en-US" dirty="0"/>
                  <a:t>vertices can have?</a:t>
                </a:r>
              </a:p>
              <a:p>
                <a:r>
                  <a:rPr lang="en-US" dirty="0"/>
                  <a:t>Prove it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659" r="-1944"/>
                </a:stretch>
              </a:blipFill>
            </p:spPr>
            <p:txBody>
              <a:bodyPr/>
              <a:lstStyle/>
              <a:p>
                <a:r>
                  <a:rPr lang="en-US">
                    <a:noFill/>
                  </a:rPr>
                  <a:t> </a:t>
                </a:r>
              </a:p>
            </p:txBody>
          </p:sp>
        </mc:Fallback>
      </mc:AlternateContent>
    </p:spTree>
    <p:extLst>
      <p:ext uri="{BB962C8B-B14F-4D97-AF65-F5344CB8AC3E}">
        <p14:creationId xmlns:p14="http://schemas.microsoft.com/office/powerpoint/2010/main" val="163157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US" dirty="0"/>
                  <a:t>A </a:t>
                </a:r>
                <a:r>
                  <a:rPr lang="en-US" b="1" dirty="0"/>
                  <a:t>walk from </a:t>
                </a:r>
                <a14:m>
                  <m:oMath xmlns:m="http://schemas.openxmlformats.org/officeDocument/2006/math">
                    <m:r>
                      <a:rPr lang="en-US" i="1" dirty="0" smtClean="0">
                        <a:latin typeface="Cambria Math" panose="02040503050406030204" pitchFamily="18" charset="0"/>
                      </a:rPr>
                      <m:t>𝑣</m:t>
                    </m:r>
                  </m:oMath>
                </a14:m>
                <a:r>
                  <a:rPr lang="en-US" b="1" dirty="0"/>
                  <a:t> to </a:t>
                </a:r>
                <a14:m>
                  <m:oMath xmlns:m="http://schemas.openxmlformats.org/officeDocument/2006/math">
                    <m:r>
                      <a:rPr lang="en-US" i="1" dirty="0" smtClean="0">
                        <a:latin typeface="Cambria Math" panose="02040503050406030204" pitchFamily="18" charset="0"/>
                      </a:rPr>
                      <m:t>𝑤</m:t>
                    </m:r>
                  </m:oMath>
                </a14:m>
                <a:r>
                  <a:rPr lang="en-US" dirty="0"/>
                  <a:t> is a finite alternating sequence of adjacent vertices and edges of </a:t>
                </a:r>
                <a14:m>
                  <m:oMath xmlns:m="http://schemas.openxmlformats.org/officeDocument/2006/math">
                    <m:r>
                      <a:rPr lang="en-US" i="1" dirty="0" smtClean="0">
                        <a:latin typeface="Cambria Math" panose="02040503050406030204" pitchFamily="18" charset="0"/>
                      </a:rPr>
                      <m:t>𝐺</m:t>
                    </m:r>
                  </m:oMath>
                </a14:m>
                <a:r>
                  <a:rPr lang="en-US" dirty="0"/>
                  <a:t>, starting at vertex </a:t>
                </a:r>
                <a14:m>
                  <m:oMath xmlns:m="http://schemas.openxmlformats.org/officeDocument/2006/math">
                    <m:r>
                      <a:rPr lang="en-US" i="1" dirty="0" smtClean="0">
                        <a:latin typeface="Cambria Math" panose="02040503050406030204" pitchFamily="18" charset="0"/>
                      </a:rPr>
                      <m:t>𝑣</m:t>
                    </m:r>
                  </m:oMath>
                </a14:m>
                <a:r>
                  <a:rPr lang="en-US" dirty="0"/>
                  <a:t> and ending at vertex </a:t>
                </a:r>
                <a14:m>
                  <m:oMath xmlns:m="http://schemas.openxmlformats.org/officeDocument/2006/math">
                    <m:r>
                      <a:rPr lang="en-US" i="1" dirty="0" smtClean="0">
                        <a:latin typeface="Cambria Math" panose="02040503050406030204" pitchFamily="18" charset="0"/>
                      </a:rPr>
                      <m:t>𝑤</m:t>
                    </m:r>
                  </m:oMath>
                </a14:m>
                <a:endParaRPr lang="en-US" i="1" dirty="0"/>
              </a:p>
              <a:p>
                <a:pPr lvl="1"/>
                <a:r>
                  <a:rPr lang="en-US" dirty="0"/>
                  <a:t>A walk must begin and end at a vertex</a:t>
                </a:r>
              </a:p>
              <a:p>
                <a:r>
                  <a:rPr lang="en-US" dirty="0"/>
                  <a:t>A </a:t>
                </a:r>
                <a:r>
                  <a:rPr lang="en-US" b="1" dirty="0"/>
                  <a:t>path from </a:t>
                </a:r>
                <a14:m>
                  <m:oMath xmlns:m="http://schemas.openxmlformats.org/officeDocument/2006/math">
                    <m:r>
                      <a:rPr lang="en-US" i="1" dirty="0" smtClean="0">
                        <a:latin typeface="Cambria Math" panose="02040503050406030204" pitchFamily="18" charset="0"/>
                      </a:rPr>
                      <m:t>𝑣</m:t>
                    </m:r>
                  </m:oMath>
                </a14:m>
                <a:r>
                  <a:rPr lang="en-US" b="1" dirty="0"/>
                  <a:t> to </a:t>
                </a:r>
                <a14:m>
                  <m:oMath xmlns:m="http://schemas.openxmlformats.org/officeDocument/2006/math">
                    <m:r>
                      <a:rPr lang="en-US" i="1" dirty="0" smtClean="0">
                        <a:latin typeface="Cambria Math" panose="02040503050406030204" pitchFamily="18" charset="0"/>
                      </a:rPr>
                      <m:t>𝑤</m:t>
                    </m:r>
                  </m:oMath>
                </a14:m>
                <a:r>
                  <a:rPr lang="en-US" dirty="0"/>
                  <a:t> is a walk that does not contain a repeated edge</a:t>
                </a:r>
              </a:p>
              <a:p>
                <a:r>
                  <a:rPr lang="en-US" dirty="0"/>
                  <a:t>A </a:t>
                </a:r>
                <a:r>
                  <a:rPr lang="en-US" b="1" dirty="0"/>
                  <a:t>simple path</a:t>
                </a:r>
                <a:r>
                  <a:rPr lang="en-US" dirty="0"/>
                  <a:t> </a:t>
                </a:r>
                <a:r>
                  <a:rPr lang="en-US" b="1" dirty="0"/>
                  <a:t>from </a:t>
                </a:r>
                <a14:m>
                  <m:oMath xmlns:m="http://schemas.openxmlformats.org/officeDocument/2006/math">
                    <m:r>
                      <a:rPr lang="en-US" i="1" dirty="0" smtClean="0">
                        <a:latin typeface="Cambria Math" panose="02040503050406030204" pitchFamily="18" charset="0"/>
                      </a:rPr>
                      <m:t>𝑣</m:t>
                    </m:r>
                  </m:oMath>
                </a14:m>
                <a:r>
                  <a:rPr lang="en-US" b="1" dirty="0"/>
                  <a:t> to </a:t>
                </a:r>
                <a14:m>
                  <m:oMath xmlns:m="http://schemas.openxmlformats.org/officeDocument/2006/math">
                    <m:r>
                      <a:rPr lang="en-US" i="1" dirty="0" smtClean="0">
                        <a:latin typeface="Cambria Math" panose="02040503050406030204" pitchFamily="18" charset="0"/>
                      </a:rPr>
                      <m:t>𝑤</m:t>
                    </m:r>
                  </m:oMath>
                </a14:m>
                <a:r>
                  <a:rPr lang="en-US" dirty="0"/>
                  <a:t> is a path that does not contain a repeated vertex</a:t>
                </a:r>
              </a:p>
              <a:p>
                <a:r>
                  <a:rPr lang="en-US" dirty="0"/>
                  <a:t>A </a:t>
                </a:r>
                <a:r>
                  <a:rPr lang="en-US" b="1" dirty="0"/>
                  <a:t>closed walk</a:t>
                </a:r>
                <a:r>
                  <a:rPr lang="en-US" dirty="0"/>
                  <a:t> is a walk that starts and ends at the same vertex</a:t>
                </a:r>
              </a:p>
              <a:p>
                <a:r>
                  <a:rPr lang="en-US" dirty="0"/>
                  <a:t>A </a:t>
                </a:r>
                <a:r>
                  <a:rPr lang="en-US" b="1" dirty="0"/>
                  <a:t>circuit</a:t>
                </a:r>
                <a:r>
                  <a:rPr lang="en-US" dirty="0"/>
                  <a:t> is a closed walk that does not contain a repeated edge</a:t>
                </a:r>
              </a:p>
              <a:p>
                <a:r>
                  <a:rPr lang="en-US" dirty="0"/>
                  <a:t>A </a:t>
                </a:r>
                <a:r>
                  <a:rPr lang="en-US" b="1" dirty="0"/>
                  <a:t>simple circuit</a:t>
                </a:r>
                <a:r>
                  <a:rPr lang="en-US" dirty="0"/>
                  <a:t> is a circuit that does not have a repeated vertex other than the first and last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2372" b="-2899"/>
                </a:stretch>
              </a:blipFill>
            </p:spPr>
            <p:txBody>
              <a:bodyPr/>
              <a:lstStyle/>
              <a:p>
                <a:r>
                  <a:rPr lang="en-US">
                    <a:noFill/>
                  </a:rPr>
                  <a:t> </a:t>
                </a:r>
              </a:p>
            </p:txBody>
          </p:sp>
        </mc:Fallback>
      </mc:AlternateContent>
    </p:spTree>
    <p:extLst>
      <p:ext uri="{BB962C8B-B14F-4D97-AF65-F5344CB8AC3E}">
        <p14:creationId xmlns:p14="http://schemas.microsoft.com/office/powerpoint/2010/main" val="27956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Circuits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0000" lnSpcReduction="20000"/>
              </a:bodyPr>
              <a:lstStyle/>
              <a:p>
                <a:r>
                  <a:rPr lang="en-US" dirty="0"/>
                  <a:t>If a graph is connected, non-empty, and every node in the graph has even degree, the graph has an </a:t>
                </a:r>
                <a:r>
                  <a:rPr lang="en-US" b="1" dirty="0"/>
                  <a:t>Euler circuit</a:t>
                </a:r>
              </a:p>
              <a:p>
                <a:r>
                  <a:rPr lang="en-US" dirty="0"/>
                  <a:t>Algorithm to find one:</a:t>
                </a:r>
              </a:p>
              <a:p>
                <a:pPr marL="971550" lvl="1" indent="-514350">
                  <a:buFont typeface="+mj-lt"/>
                  <a:buAutoNum type="arabicPeriod"/>
                </a:pPr>
                <a:r>
                  <a:rPr lang="en-US" dirty="0"/>
                  <a:t>Pick an arbitrary starting vertex</a:t>
                </a:r>
              </a:p>
              <a:p>
                <a:pPr marL="971550" lvl="1" indent="-514350">
                  <a:buFont typeface="+mj-lt"/>
                  <a:buAutoNum type="arabicPeriod"/>
                </a:pPr>
                <a:r>
                  <a:rPr lang="en-US" dirty="0"/>
                  <a:t>Move to an adjacent vertex and remove the edge you cross from the graph</a:t>
                </a:r>
              </a:p>
              <a:p>
                <a:pPr marL="1225296" lvl="2" indent="-457200"/>
                <a:r>
                  <a:rPr lang="en-US" dirty="0"/>
                  <a:t>Whenever you choose such a vertex, pick an edge that will not disconnected the graph</a:t>
                </a:r>
              </a:p>
              <a:p>
                <a:pPr marL="971550" lvl="1" indent="-514350">
                  <a:buFont typeface="+mj-lt"/>
                  <a:buAutoNum type="arabicPeriod"/>
                </a:pPr>
                <a:r>
                  <a:rPr lang="en-US" dirty="0"/>
                  <a:t>If there are still uncrossed edges, go back to Step 2</a:t>
                </a:r>
              </a:p>
              <a:p>
                <a:r>
                  <a:rPr lang="en-US" dirty="0"/>
                  <a:t>A </a:t>
                </a:r>
                <a:r>
                  <a:rPr lang="en-US" b="1" dirty="0"/>
                  <a:t>Hamiltonian circuit</a:t>
                </a:r>
                <a:r>
                  <a:rPr lang="en-US" dirty="0"/>
                  <a:t> must visit every vertex of a graph exactly once (except for the first and the last)</a:t>
                </a:r>
              </a:p>
              <a:p>
                <a:r>
                  <a:rPr lang="en-US" dirty="0"/>
                  <a:t>If a graph </a:t>
                </a:r>
                <a14:m>
                  <m:oMath xmlns:m="http://schemas.openxmlformats.org/officeDocument/2006/math">
                    <m:r>
                      <a:rPr lang="en-US" i="1" dirty="0" smtClean="0">
                        <a:latin typeface="Cambria Math" panose="02040503050406030204" pitchFamily="18" charset="0"/>
                      </a:rPr>
                      <m:t>𝐺</m:t>
                    </m:r>
                  </m:oMath>
                </a14:m>
                <a:r>
                  <a:rPr lang="en-US" dirty="0"/>
                  <a:t> has a Hamiltonian circuit, then </a:t>
                </a:r>
                <a14:m>
                  <m:oMath xmlns:m="http://schemas.openxmlformats.org/officeDocument/2006/math">
                    <m:r>
                      <a:rPr lang="en-US" i="1" dirty="0" smtClean="0">
                        <a:latin typeface="Cambria Math" panose="02040503050406030204" pitchFamily="18" charset="0"/>
                      </a:rPr>
                      <m:t>𝐺</m:t>
                    </m:r>
                  </m:oMath>
                </a14:m>
                <a:r>
                  <a:rPr lang="en-US" dirty="0"/>
                  <a:t> has a </a:t>
                </a:r>
                <a:r>
                  <a:rPr lang="en-US" dirty="0" err="1"/>
                  <a:t>subgraph</a:t>
                </a:r>
                <a:r>
                  <a:rPr lang="en-US" dirty="0"/>
                  <a:t> </a:t>
                </a:r>
                <a14:m>
                  <m:oMath xmlns:m="http://schemas.openxmlformats.org/officeDocument/2006/math">
                    <m:r>
                      <a:rPr lang="en-US" i="1" dirty="0" smtClean="0">
                        <a:latin typeface="Cambria Math" panose="02040503050406030204" pitchFamily="18" charset="0"/>
                      </a:rPr>
                      <m:t>𝐻</m:t>
                    </m:r>
                  </m:oMath>
                </a14:m>
                <a:r>
                  <a:rPr lang="en-US" dirty="0"/>
                  <a:t> with the following properties:</a:t>
                </a:r>
              </a:p>
              <a:p>
                <a:pPr lvl="1"/>
                <a14:m>
                  <m:oMath xmlns:m="http://schemas.openxmlformats.org/officeDocument/2006/math">
                    <m:r>
                      <a:rPr lang="en-US" i="1" dirty="0" smtClean="0">
                        <a:latin typeface="Cambria Math" panose="02040503050406030204" pitchFamily="18" charset="0"/>
                      </a:rPr>
                      <m:t>𝐻</m:t>
                    </m:r>
                  </m:oMath>
                </a14:m>
                <a:r>
                  <a:rPr lang="en-US" dirty="0"/>
                  <a:t> contains every vertex of </a:t>
                </a:r>
                <a14:m>
                  <m:oMath xmlns:m="http://schemas.openxmlformats.org/officeDocument/2006/math">
                    <m:r>
                      <a:rPr lang="en-US" i="1" dirty="0" smtClean="0">
                        <a:latin typeface="Cambria Math" panose="02040503050406030204" pitchFamily="18" charset="0"/>
                      </a:rPr>
                      <m:t>𝐺</m:t>
                    </m:r>
                  </m:oMath>
                </a14:m>
                <a:endParaRPr lang="en-US" i="1" dirty="0"/>
              </a:p>
              <a:p>
                <a:pPr lvl="1"/>
                <a14:m>
                  <m:oMath xmlns:m="http://schemas.openxmlformats.org/officeDocument/2006/math">
                    <m:r>
                      <a:rPr lang="en-US" i="1" dirty="0" smtClean="0">
                        <a:latin typeface="Cambria Math" panose="02040503050406030204" pitchFamily="18" charset="0"/>
                      </a:rPr>
                      <m:t>𝐻</m:t>
                    </m:r>
                  </m:oMath>
                </a14:m>
                <a:r>
                  <a:rPr lang="en-US" dirty="0"/>
                  <a:t> is connected</a:t>
                </a:r>
              </a:p>
              <a:p>
                <a:pPr lvl="1"/>
                <a14:m>
                  <m:oMath xmlns:m="http://schemas.openxmlformats.org/officeDocument/2006/math">
                    <m:r>
                      <a:rPr lang="en-US" i="1" dirty="0" smtClean="0">
                        <a:latin typeface="Cambria Math" panose="02040503050406030204" pitchFamily="18" charset="0"/>
                      </a:rPr>
                      <m:t>𝐻</m:t>
                    </m:r>
                  </m:oMath>
                </a14:m>
                <a:r>
                  <a:rPr lang="en-US" dirty="0"/>
                  <a:t> has the same number of edges as vertices</a:t>
                </a:r>
              </a:p>
              <a:p>
                <a:pPr lvl="1"/>
                <a:r>
                  <a:rPr lang="en-US" dirty="0"/>
                  <a:t>Every vertex of </a:t>
                </a:r>
                <a14:m>
                  <m:oMath xmlns:m="http://schemas.openxmlformats.org/officeDocument/2006/math">
                    <m:r>
                      <a:rPr lang="en-US" i="1" dirty="0" smtClean="0">
                        <a:latin typeface="Cambria Math" panose="02040503050406030204" pitchFamily="18" charset="0"/>
                      </a:rPr>
                      <m:t>𝐻</m:t>
                    </m:r>
                  </m:oMath>
                </a14:m>
                <a:r>
                  <a:rPr lang="en-US" dirty="0"/>
                  <a:t> has degree 2</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1186"/>
                </a:stretch>
              </a:blipFill>
            </p:spPr>
            <p:txBody>
              <a:bodyPr/>
              <a:lstStyle/>
              <a:p>
                <a:r>
                  <a:rPr lang="en-US">
                    <a:noFill/>
                  </a:rPr>
                  <a:t> </a:t>
                </a:r>
              </a:p>
            </p:txBody>
          </p:sp>
        </mc:Fallback>
      </mc:AlternateContent>
    </p:spTree>
    <p:extLst>
      <p:ext uri="{BB962C8B-B14F-4D97-AF65-F5344CB8AC3E}">
        <p14:creationId xmlns:p14="http://schemas.microsoft.com/office/powerpoint/2010/main" val="300519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representations of graphs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To represent a graph as an </a:t>
                </a:r>
                <a:r>
                  <a:rPr lang="en-US" b="1" dirty="0"/>
                  <a:t>adjacency matrix</a:t>
                </a:r>
                <a:r>
                  <a:rPr lang="en-US" dirty="0"/>
                  <a:t>, make an </a:t>
                </a:r>
                <a14:m>
                  <m:oMath xmlns:m="http://schemas.openxmlformats.org/officeDocument/2006/math">
                    <m:r>
                      <a:rPr lang="en-US" i="1" dirty="0" smtClean="0">
                        <a:latin typeface="Cambria Math" panose="02040503050406030204" pitchFamily="18" charset="0"/>
                      </a:rPr>
                      <m:t>𝑛</m:t>
                    </m:r>
                    <m:r>
                      <a:rPr lang="en-US" b="0" i="1" dirty="0" smtClean="0">
                        <a:latin typeface="Cambria Math" panose="02040503050406030204" pitchFamily="18" charset="0"/>
                      </a:rPr>
                      <m:t>×</m:t>
                    </m:r>
                    <m:r>
                      <a:rPr lang="en-US" i="1" dirty="0" smtClean="0">
                        <a:latin typeface="Cambria Math" panose="02040503050406030204" pitchFamily="18" charset="0"/>
                      </a:rPr>
                      <m:t> </m:t>
                    </m:r>
                    <m:r>
                      <a:rPr lang="en-US" i="1" dirty="0" smtClean="0">
                        <a:latin typeface="Cambria Math" panose="02040503050406030204" pitchFamily="18" charset="0"/>
                      </a:rPr>
                      <m:t>𝑛</m:t>
                    </m:r>
                  </m:oMath>
                </a14:m>
                <a:r>
                  <a:rPr lang="en-US" dirty="0"/>
                  <a:t> matrix </a:t>
                </a:r>
                <a14:m>
                  <m:oMath xmlns:m="http://schemas.openxmlformats.org/officeDocument/2006/math">
                    <m:r>
                      <a:rPr lang="en-US" i="1" dirty="0" smtClean="0">
                        <a:latin typeface="Cambria Math" panose="02040503050406030204" pitchFamily="18" charset="0"/>
                      </a:rPr>
                      <m:t>𝑎</m:t>
                    </m:r>
                  </m:oMath>
                </a14:m>
                <a:r>
                  <a:rPr lang="en-US" dirty="0"/>
                  <a:t>, where </a:t>
                </a:r>
                <a14:m>
                  <m:oMath xmlns:m="http://schemas.openxmlformats.org/officeDocument/2006/math">
                    <m:r>
                      <a:rPr lang="en-US" i="1" dirty="0" smtClean="0">
                        <a:latin typeface="Cambria Math" panose="02040503050406030204" pitchFamily="18" charset="0"/>
                      </a:rPr>
                      <m:t>𝑛</m:t>
                    </m:r>
                  </m:oMath>
                </a14:m>
                <a:r>
                  <a:rPr lang="en-US" dirty="0"/>
                  <a:t> is the number of vertices</a:t>
                </a:r>
              </a:p>
              <a:p>
                <a:r>
                  <a:rPr lang="en-US" dirty="0"/>
                  <a:t>Let the nonnegative integer at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b="0" i="1" dirty="0" smtClean="0">
                            <a:latin typeface="Cambria Math" panose="02040503050406030204" pitchFamily="18" charset="0"/>
                          </a:rPr>
                          <m:t>𝑖𝑗</m:t>
                        </m:r>
                      </m:sub>
                    </m:sSub>
                  </m:oMath>
                </a14:m>
                <a:r>
                  <a:rPr lang="en-US" dirty="0"/>
                  <a:t> give the number of edges from vertex </a:t>
                </a:r>
                <a14:m>
                  <m:oMath xmlns:m="http://schemas.openxmlformats.org/officeDocument/2006/math">
                    <m:r>
                      <a:rPr lang="en-US" i="1" dirty="0" smtClean="0">
                        <a:latin typeface="Cambria Math" panose="02040503050406030204" pitchFamily="18" charset="0"/>
                      </a:rPr>
                      <m:t>𝑖</m:t>
                    </m:r>
                  </m:oMath>
                </a14:m>
                <a:r>
                  <a:rPr lang="en-US" dirty="0"/>
                  <a:t> to vertex </a:t>
                </a:r>
                <a14:m>
                  <m:oMath xmlns:m="http://schemas.openxmlformats.org/officeDocument/2006/math">
                    <m:r>
                      <a:rPr lang="en-US" i="1" dirty="0" smtClean="0">
                        <a:latin typeface="Cambria Math" panose="02040503050406030204" pitchFamily="18" charset="0"/>
                      </a:rPr>
                      <m:t>𝑗</m:t>
                    </m:r>
                  </m:oMath>
                </a14:m>
                <a:endParaRPr lang="en-US" i="1" dirty="0"/>
              </a:p>
              <a:p>
                <a:r>
                  <a:rPr lang="en-US" dirty="0"/>
                  <a:t>A simple graph will always have either </a:t>
                </a:r>
                <a14:m>
                  <m:oMath xmlns:m="http://schemas.openxmlformats.org/officeDocument/2006/math">
                    <m:r>
                      <a:rPr lang="en-US" i="1" dirty="0" smtClean="0">
                        <a:latin typeface="Cambria Math" panose="02040503050406030204" pitchFamily="18" charset="0"/>
                      </a:rPr>
                      <m:t>1</m:t>
                    </m:r>
                  </m:oMath>
                </a14:m>
                <a:r>
                  <a:rPr lang="en-US" dirty="0"/>
                  <a:t> or </a:t>
                </a:r>
                <a14:m>
                  <m:oMath xmlns:m="http://schemas.openxmlformats.org/officeDocument/2006/math">
                    <m:r>
                      <a:rPr lang="en-US" i="1" dirty="0" smtClean="0">
                        <a:latin typeface="Cambria Math" panose="02040503050406030204" pitchFamily="18" charset="0"/>
                      </a:rPr>
                      <m:t>0</m:t>
                    </m:r>
                  </m:oMath>
                </a14:m>
                <a:r>
                  <a:rPr lang="en-US" dirty="0"/>
                  <a:t> for every location</a:t>
                </a:r>
              </a:p>
              <a:p>
                <a:r>
                  <a:rPr lang="en-US" dirty="0"/>
                  <a:t>We can find the number of walks of length </a:t>
                </a:r>
                <a14:m>
                  <m:oMath xmlns:m="http://schemas.openxmlformats.org/officeDocument/2006/math">
                    <m:r>
                      <a:rPr lang="en-US" i="1" dirty="0" smtClean="0">
                        <a:latin typeface="Cambria Math" panose="02040503050406030204" pitchFamily="18" charset="0"/>
                      </a:rPr>
                      <m:t>𝑘</m:t>
                    </m:r>
                  </m:oMath>
                </a14:m>
                <a:r>
                  <a:rPr lang="en-US" dirty="0"/>
                  <a:t> that connect two vertices in a graph by raising the adjacency matrix of the graph to the </a:t>
                </a:r>
                <a14:m>
                  <m:oMath xmlns:m="http://schemas.openxmlformats.org/officeDocument/2006/math">
                    <m:r>
                      <a:rPr lang="en-US" i="1" dirty="0" smtClean="0">
                        <a:latin typeface="Cambria Math" panose="02040503050406030204" pitchFamily="18" charset="0"/>
                      </a:rPr>
                      <m:t>𝑘</m:t>
                    </m:r>
                  </m:oMath>
                </a14:m>
                <a:r>
                  <a:rPr lang="en-US" baseline="30000" dirty="0" err="1"/>
                  <a:t>th</a:t>
                </a:r>
                <a:r>
                  <a:rPr lang="en-US" dirty="0"/>
                  <a:t> power</a:t>
                </a:r>
                <a:endParaRPr lang="en-US" b="1"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527" r="-1389"/>
                </a:stretch>
              </a:blipFill>
            </p:spPr>
            <p:txBody>
              <a:bodyPr/>
              <a:lstStyle/>
              <a:p>
                <a:r>
                  <a:rPr lang="en-US">
                    <a:noFill/>
                  </a:rPr>
                  <a:t> </a:t>
                </a:r>
              </a:p>
            </p:txBody>
          </p:sp>
        </mc:Fallback>
      </mc:AlternateContent>
    </p:spTree>
    <p:extLst>
      <p:ext uri="{BB962C8B-B14F-4D97-AF65-F5344CB8AC3E}">
        <p14:creationId xmlns:p14="http://schemas.microsoft.com/office/powerpoint/2010/main" val="289157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Isomorphism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We call  two graphs isomorphic if we can </a:t>
                </a:r>
                <a:r>
                  <a:rPr lang="en-US" dirty="0" err="1"/>
                  <a:t>relabel</a:t>
                </a:r>
                <a:r>
                  <a:rPr lang="en-US" dirty="0"/>
                  <a:t> one to be the other</a:t>
                </a:r>
              </a:p>
              <a:p>
                <a:r>
                  <a:rPr lang="en-US" dirty="0"/>
                  <a:t>Graph </a:t>
                </a:r>
                <a:r>
                  <a:rPr lang="en-US" dirty="0" err="1"/>
                  <a:t>isomorphisms</a:t>
                </a:r>
                <a:r>
                  <a:rPr lang="en-US" dirty="0"/>
                  <a:t> define equivalence classes</a:t>
                </a:r>
              </a:p>
              <a:p>
                <a:pPr lvl="1"/>
                <a:r>
                  <a:rPr lang="en-US" b="1" dirty="0"/>
                  <a:t>Reflexive: </a:t>
                </a:r>
                <a:r>
                  <a:rPr lang="en-US" dirty="0"/>
                  <a:t> Any graph is clearly isomorphic to itself</a:t>
                </a:r>
              </a:p>
              <a:p>
                <a:pPr lvl="1"/>
                <a:r>
                  <a:rPr lang="en-US" b="1" dirty="0"/>
                  <a:t>Symmetric:  </a:t>
                </a:r>
                <a:r>
                  <a:rPr lang="en-US" dirty="0"/>
                  <a:t>If </a:t>
                </a:r>
                <a14:m>
                  <m:oMath xmlns:m="http://schemas.openxmlformats.org/officeDocument/2006/math">
                    <m:r>
                      <a:rPr lang="en-US" i="1" dirty="0" smtClean="0">
                        <a:latin typeface="Cambria Math" panose="02040503050406030204" pitchFamily="18" charset="0"/>
                      </a:rPr>
                      <m:t>𝑥</m:t>
                    </m:r>
                  </m:oMath>
                </a14:m>
                <a:r>
                  <a:rPr lang="en-US" dirty="0"/>
                  <a:t> is isomorphic to </a:t>
                </a:r>
                <a14:m>
                  <m:oMath xmlns:m="http://schemas.openxmlformats.org/officeDocument/2006/math">
                    <m:r>
                      <a:rPr lang="en-US" i="1" dirty="0" smtClean="0">
                        <a:latin typeface="Cambria Math" panose="02040503050406030204" pitchFamily="18" charset="0"/>
                      </a:rPr>
                      <m:t>𝑦</m:t>
                    </m:r>
                  </m:oMath>
                </a14:m>
                <a:r>
                  <a:rPr lang="en-US" dirty="0"/>
                  <a:t>, then </a:t>
                </a:r>
                <a:r>
                  <a:rPr lang="en-US" i="1" dirty="0"/>
                  <a:t>y</a:t>
                </a:r>
                <a:r>
                  <a:rPr lang="en-US" dirty="0"/>
                  <a:t> must be isomorphic to </a:t>
                </a:r>
                <a14:m>
                  <m:oMath xmlns:m="http://schemas.openxmlformats.org/officeDocument/2006/math">
                    <m:r>
                      <a:rPr lang="en-US" i="1" dirty="0" smtClean="0">
                        <a:latin typeface="Cambria Math" panose="02040503050406030204" pitchFamily="18" charset="0"/>
                      </a:rPr>
                      <m:t>𝑥</m:t>
                    </m:r>
                  </m:oMath>
                </a14:m>
                <a:endParaRPr lang="en-US" i="1" dirty="0"/>
              </a:p>
              <a:p>
                <a:pPr lvl="1"/>
                <a:r>
                  <a:rPr lang="en-US" b="1" dirty="0"/>
                  <a:t>Transitive: </a:t>
                </a:r>
                <a:r>
                  <a:rPr lang="en-US" dirty="0"/>
                  <a:t>If </a:t>
                </a:r>
                <a14:m>
                  <m:oMath xmlns:m="http://schemas.openxmlformats.org/officeDocument/2006/math">
                    <m:r>
                      <a:rPr lang="en-US" i="1" dirty="0" smtClean="0">
                        <a:latin typeface="Cambria Math" panose="02040503050406030204" pitchFamily="18" charset="0"/>
                      </a:rPr>
                      <m:t>𝑥</m:t>
                    </m:r>
                  </m:oMath>
                </a14:m>
                <a:r>
                  <a:rPr lang="en-US" dirty="0"/>
                  <a:t> is isomorphic to </a:t>
                </a:r>
                <a14:m>
                  <m:oMath xmlns:m="http://schemas.openxmlformats.org/officeDocument/2006/math">
                    <m:r>
                      <a:rPr lang="en-US" i="1" dirty="0" smtClean="0">
                        <a:latin typeface="Cambria Math" panose="02040503050406030204" pitchFamily="18" charset="0"/>
                      </a:rPr>
                      <m:t>𝑦</m:t>
                    </m:r>
                  </m:oMath>
                </a14:m>
                <a:r>
                  <a:rPr lang="en-US" dirty="0"/>
                  <a:t> and </a:t>
                </a:r>
                <a14:m>
                  <m:oMath xmlns:m="http://schemas.openxmlformats.org/officeDocument/2006/math">
                    <m:r>
                      <a:rPr lang="en-US" i="1" dirty="0" smtClean="0">
                        <a:latin typeface="Cambria Math" panose="02040503050406030204" pitchFamily="18" charset="0"/>
                      </a:rPr>
                      <m:t>𝑦</m:t>
                    </m:r>
                  </m:oMath>
                </a14:m>
                <a:r>
                  <a:rPr lang="en-US" dirty="0"/>
                  <a:t> is isomorphic to </a:t>
                </a:r>
                <a14:m>
                  <m:oMath xmlns:m="http://schemas.openxmlformats.org/officeDocument/2006/math">
                    <m:r>
                      <a:rPr lang="en-US" i="1" dirty="0" smtClean="0">
                        <a:latin typeface="Cambria Math" panose="02040503050406030204" pitchFamily="18" charset="0"/>
                      </a:rPr>
                      <m:t>𝑧</m:t>
                    </m:r>
                  </m:oMath>
                </a14:m>
                <a:r>
                  <a:rPr lang="en-US" dirty="0"/>
                  <a:t>, it must be the case that </a:t>
                </a:r>
                <a14:m>
                  <m:oMath xmlns:m="http://schemas.openxmlformats.org/officeDocument/2006/math">
                    <m:r>
                      <a:rPr lang="en-US" i="1" dirty="0" smtClean="0">
                        <a:latin typeface="Cambria Math" panose="02040503050406030204" pitchFamily="18" charset="0"/>
                      </a:rPr>
                      <m:t>𝑥</m:t>
                    </m:r>
                  </m:oMath>
                </a14:m>
                <a:r>
                  <a:rPr lang="en-US" dirty="0"/>
                  <a:t> is isomorphic to </a:t>
                </a:r>
                <a14:m>
                  <m:oMath xmlns:m="http://schemas.openxmlformats.org/officeDocument/2006/math">
                    <m:r>
                      <a:rPr lang="en-US" i="1" dirty="0" smtClean="0">
                        <a:latin typeface="Cambria Math" panose="02040503050406030204" pitchFamily="18" charset="0"/>
                      </a:rPr>
                      <m:t>𝑧</m:t>
                    </m:r>
                  </m:oMath>
                </a14:m>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659" r="-833"/>
                </a:stretch>
              </a:blipFill>
            </p:spPr>
            <p:txBody>
              <a:bodyPr/>
              <a:lstStyle/>
              <a:p>
                <a:r>
                  <a:rPr lang="en-US">
                    <a:noFill/>
                  </a:rPr>
                  <a:t> </a:t>
                </a:r>
              </a:p>
            </p:txBody>
          </p:sp>
        </mc:Fallback>
      </mc:AlternateContent>
    </p:spTree>
    <p:extLst>
      <p:ext uri="{BB962C8B-B14F-4D97-AF65-F5344CB8AC3E}">
        <p14:creationId xmlns:p14="http://schemas.microsoft.com/office/powerpoint/2010/main" val="254177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Isomorphism invariants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0000" lnSpcReduction="20000"/>
              </a:bodyPr>
              <a:lstStyle/>
              <a:p>
                <a:r>
                  <a:rPr lang="en-US" dirty="0"/>
                  <a:t>A property is called an </a:t>
                </a:r>
                <a:r>
                  <a:rPr lang="en-US" b="1" dirty="0"/>
                  <a:t>isomorphism invariant </a:t>
                </a:r>
                <a:r>
                  <a:rPr lang="en-US" dirty="0"/>
                  <a:t>if its truth or falsehood does not change when considering a different (but isomorphic) graph</a:t>
                </a:r>
              </a:p>
              <a:p>
                <a:r>
                  <a:rPr lang="en-US" dirty="0"/>
                  <a:t>These </a:t>
                </a:r>
                <a:r>
                  <a:rPr lang="en-US" b="1" dirty="0"/>
                  <a:t>cannot</a:t>
                </a:r>
                <a:r>
                  <a:rPr lang="en-US" dirty="0"/>
                  <a:t> be used to prove isomorphism, but they can be used to disprove isomorphism</a:t>
                </a:r>
              </a:p>
              <a:p>
                <a:r>
                  <a:rPr lang="en-US" dirty="0"/>
                  <a:t>10 common isomorphism invariants:</a:t>
                </a:r>
              </a:p>
              <a:p>
                <a:pPr marL="971550" lvl="1" indent="-514350">
                  <a:buFont typeface="+mj-lt"/>
                  <a:buAutoNum type="arabicPeriod"/>
                </a:pPr>
                <a:r>
                  <a:rPr lang="en-US" dirty="0"/>
                  <a:t>Has </a:t>
                </a:r>
                <a14:m>
                  <m:oMath xmlns:m="http://schemas.openxmlformats.org/officeDocument/2006/math">
                    <m:r>
                      <a:rPr lang="en-US" i="1" dirty="0" smtClean="0">
                        <a:latin typeface="Cambria Math" panose="02040503050406030204" pitchFamily="18" charset="0"/>
                      </a:rPr>
                      <m:t>𝑛</m:t>
                    </m:r>
                  </m:oMath>
                </a14:m>
                <a:r>
                  <a:rPr lang="en-US" dirty="0"/>
                  <a:t> vertices</a:t>
                </a:r>
              </a:p>
              <a:p>
                <a:pPr marL="971550" lvl="1" indent="-514350">
                  <a:buFont typeface="+mj-lt"/>
                  <a:buAutoNum type="arabicPeriod"/>
                </a:pPr>
                <a:r>
                  <a:rPr lang="en-US" dirty="0"/>
                  <a:t>Has </a:t>
                </a:r>
                <a14:m>
                  <m:oMath xmlns:m="http://schemas.openxmlformats.org/officeDocument/2006/math">
                    <m:r>
                      <a:rPr lang="en-US" i="1" dirty="0" smtClean="0">
                        <a:latin typeface="Cambria Math" panose="02040503050406030204" pitchFamily="18" charset="0"/>
                      </a:rPr>
                      <m:t>𝑚</m:t>
                    </m:r>
                  </m:oMath>
                </a14:m>
                <a:r>
                  <a:rPr lang="en-US" dirty="0"/>
                  <a:t> edges</a:t>
                </a:r>
              </a:p>
              <a:p>
                <a:pPr marL="971550" lvl="1" indent="-514350">
                  <a:buFont typeface="+mj-lt"/>
                  <a:buAutoNum type="arabicPeriod"/>
                </a:pPr>
                <a:r>
                  <a:rPr lang="en-US" dirty="0"/>
                  <a:t>Has a vertex of degree </a:t>
                </a:r>
                <a14:m>
                  <m:oMath xmlns:m="http://schemas.openxmlformats.org/officeDocument/2006/math">
                    <m:r>
                      <a:rPr lang="en-US" i="1" dirty="0" smtClean="0">
                        <a:latin typeface="Cambria Math" panose="02040503050406030204" pitchFamily="18" charset="0"/>
                      </a:rPr>
                      <m:t>𝑘</m:t>
                    </m:r>
                  </m:oMath>
                </a14:m>
                <a:endParaRPr lang="en-US" i="1" dirty="0"/>
              </a:p>
              <a:p>
                <a:pPr marL="971550" lvl="1" indent="-514350">
                  <a:buFont typeface="+mj-lt"/>
                  <a:buAutoNum type="arabicPeriod"/>
                </a:pPr>
                <a:r>
                  <a:rPr lang="en-US" dirty="0"/>
                  <a:t>Has </a:t>
                </a:r>
                <a14:m>
                  <m:oMath xmlns:m="http://schemas.openxmlformats.org/officeDocument/2006/math">
                    <m:r>
                      <a:rPr lang="en-US" i="1" dirty="0" smtClean="0">
                        <a:latin typeface="Cambria Math" panose="02040503050406030204" pitchFamily="18" charset="0"/>
                      </a:rPr>
                      <m:t>𝑚</m:t>
                    </m:r>
                  </m:oMath>
                </a14:m>
                <a:r>
                  <a:rPr lang="en-US" dirty="0"/>
                  <a:t> vertices of degree </a:t>
                </a:r>
                <a14:m>
                  <m:oMath xmlns:m="http://schemas.openxmlformats.org/officeDocument/2006/math">
                    <m:r>
                      <a:rPr lang="en-US" i="1" dirty="0" smtClean="0">
                        <a:latin typeface="Cambria Math" panose="02040503050406030204" pitchFamily="18" charset="0"/>
                      </a:rPr>
                      <m:t>𝑘</m:t>
                    </m:r>
                  </m:oMath>
                </a14:m>
                <a:endParaRPr lang="en-US" i="1" dirty="0"/>
              </a:p>
              <a:p>
                <a:pPr marL="971550" lvl="1" indent="-514350">
                  <a:buFont typeface="+mj-lt"/>
                  <a:buAutoNum type="arabicPeriod"/>
                </a:pPr>
                <a:r>
                  <a:rPr lang="en-US" dirty="0"/>
                  <a:t>Has a circuit of length </a:t>
                </a:r>
                <a14:m>
                  <m:oMath xmlns:m="http://schemas.openxmlformats.org/officeDocument/2006/math">
                    <m:r>
                      <a:rPr lang="en-US" i="1" dirty="0" smtClean="0">
                        <a:latin typeface="Cambria Math" panose="02040503050406030204" pitchFamily="18" charset="0"/>
                      </a:rPr>
                      <m:t>𝑘</m:t>
                    </m:r>
                  </m:oMath>
                </a14:m>
                <a:endParaRPr lang="en-US" i="1" dirty="0"/>
              </a:p>
              <a:p>
                <a:pPr marL="971550" lvl="1" indent="-514350">
                  <a:buFont typeface="+mj-lt"/>
                  <a:buAutoNum type="arabicPeriod"/>
                </a:pPr>
                <a:r>
                  <a:rPr lang="en-US" dirty="0"/>
                  <a:t>Has a simple circuit of length </a:t>
                </a:r>
                <a14:m>
                  <m:oMath xmlns:m="http://schemas.openxmlformats.org/officeDocument/2006/math">
                    <m:r>
                      <a:rPr lang="en-US" i="1" dirty="0" smtClean="0">
                        <a:latin typeface="Cambria Math" panose="02040503050406030204" pitchFamily="18" charset="0"/>
                      </a:rPr>
                      <m:t>𝑘</m:t>
                    </m:r>
                  </m:oMath>
                </a14:m>
                <a:endParaRPr lang="en-US" i="1" dirty="0"/>
              </a:p>
              <a:p>
                <a:pPr marL="971550" lvl="1" indent="-514350">
                  <a:buFont typeface="+mj-lt"/>
                  <a:buAutoNum type="arabicPeriod"/>
                </a:pPr>
                <a:r>
                  <a:rPr lang="en-US" dirty="0"/>
                  <a:t>Has m simple circuits of length </a:t>
                </a:r>
                <a14:m>
                  <m:oMath xmlns:m="http://schemas.openxmlformats.org/officeDocument/2006/math">
                    <m:r>
                      <a:rPr lang="en-US" i="1" dirty="0" smtClean="0">
                        <a:latin typeface="Cambria Math" panose="02040503050406030204" pitchFamily="18" charset="0"/>
                      </a:rPr>
                      <m:t>𝑘</m:t>
                    </m:r>
                  </m:oMath>
                </a14:m>
                <a:endParaRPr lang="en-US" i="1" dirty="0"/>
              </a:p>
              <a:p>
                <a:pPr marL="971550" lvl="1" indent="-514350">
                  <a:buFont typeface="+mj-lt"/>
                  <a:buAutoNum type="arabicPeriod"/>
                </a:pPr>
                <a:r>
                  <a:rPr lang="en-US" dirty="0"/>
                  <a:t>Is connected</a:t>
                </a:r>
              </a:p>
              <a:p>
                <a:pPr marL="971550" lvl="1" indent="-514350">
                  <a:buFont typeface="+mj-lt"/>
                  <a:buAutoNum type="arabicPeriod"/>
                </a:pPr>
                <a:r>
                  <a:rPr lang="en-US" dirty="0"/>
                  <a:t>Has an Euler circuit</a:t>
                </a:r>
              </a:p>
              <a:p>
                <a:pPr marL="971550" lvl="1" indent="-514350">
                  <a:buFont typeface="+mj-lt"/>
                  <a:buAutoNum type="arabicPeriod"/>
                </a:pPr>
                <a:r>
                  <a:rPr lang="en-US" dirty="0"/>
                  <a:t>Has a Hamiltonian circuit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1186" b="-395"/>
                </a:stretch>
              </a:blipFill>
            </p:spPr>
            <p:txBody>
              <a:bodyPr/>
              <a:lstStyle/>
              <a:p>
                <a:r>
                  <a:rPr lang="en-US">
                    <a:noFill/>
                  </a:rPr>
                  <a:t> </a:t>
                </a:r>
              </a:p>
            </p:txBody>
          </p:sp>
        </mc:Fallback>
      </mc:AlternateContent>
    </p:spTree>
    <p:extLst>
      <p:ext uri="{BB962C8B-B14F-4D97-AF65-F5344CB8AC3E}">
        <p14:creationId xmlns:p14="http://schemas.microsoft.com/office/powerpoint/2010/main" val="219706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A7E6A-5952-43C0-929A-6AFB440B6F7C}"/>
              </a:ext>
            </a:extLst>
          </p:cNvPr>
          <p:cNvSpPr>
            <a:spLocks noGrp="1"/>
          </p:cNvSpPr>
          <p:nvPr>
            <p:ph type="title"/>
          </p:nvPr>
        </p:nvSpPr>
        <p:spPr/>
        <p:txBody>
          <a:bodyPr/>
          <a:lstStyle/>
          <a:p>
            <a:r>
              <a:rPr lang="en-US" dirty="0"/>
              <a:t>Isomorphism practice</a:t>
            </a:r>
          </a:p>
        </p:txBody>
      </p:sp>
      <p:sp>
        <p:nvSpPr>
          <p:cNvPr id="3" name="Content Placeholder 2">
            <a:extLst>
              <a:ext uri="{FF2B5EF4-FFF2-40B4-BE49-F238E27FC236}">
                <a16:creationId xmlns:a16="http://schemas.microsoft.com/office/drawing/2014/main" id="{BF9A1E5B-8BC7-437D-A5F0-DA459356122E}"/>
              </a:ext>
            </a:extLst>
          </p:cNvPr>
          <p:cNvSpPr>
            <a:spLocks noGrp="1"/>
          </p:cNvSpPr>
          <p:nvPr>
            <p:ph idx="1"/>
          </p:nvPr>
        </p:nvSpPr>
        <p:spPr/>
        <p:txBody>
          <a:bodyPr/>
          <a:lstStyle/>
          <a:p>
            <a:r>
              <a:rPr lang="en-US" dirty="0"/>
              <a:t>Draw two graphs with 7 nodes and 10 edges in which the list of degrees on the first graph is identical to the list of degrees on the second, yet the graphs are still not isomorphic</a:t>
            </a:r>
          </a:p>
        </p:txBody>
      </p:sp>
    </p:spTree>
    <p:extLst>
      <p:ext uri="{BB962C8B-B14F-4D97-AF65-F5344CB8AC3E}">
        <p14:creationId xmlns:p14="http://schemas.microsoft.com/office/powerpoint/2010/main" val="586294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775192"/>
                <a:ext cx="10972800" cy="4778009"/>
              </a:xfrm>
            </p:spPr>
            <p:txBody>
              <a:bodyPr>
                <a:normAutofit/>
              </a:bodyPr>
              <a:lstStyle/>
              <a:p>
                <a:r>
                  <a:rPr lang="en-US" dirty="0"/>
                  <a:t>A </a:t>
                </a:r>
                <a:r>
                  <a:rPr lang="en-US" b="1" dirty="0"/>
                  <a:t>tree</a:t>
                </a:r>
                <a:r>
                  <a:rPr lang="en-US" dirty="0"/>
                  <a:t> is a graph that is </a:t>
                </a:r>
                <a:r>
                  <a:rPr lang="en-US" b="1" dirty="0"/>
                  <a:t>circuit-free</a:t>
                </a:r>
                <a:r>
                  <a:rPr lang="en-US" dirty="0"/>
                  <a:t> and </a:t>
                </a:r>
                <a:r>
                  <a:rPr lang="en-US" b="1" dirty="0"/>
                  <a:t>connected</a:t>
                </a:r>
              </a:p>
              <a:p>
                <a:r>
                  <a:rPr lang="en-US" dirty="0"/>
                  <a:t>Any tree with more than one vertex has at least two vertices of degree </a:t>
                </a:r>
                <a14:m>
                  <m:oMath xmlns:m="http://schemas.openxmlformats.org/officeDocument/2006/math">
                    <m:r>
                      <a:rPr lang="en-US" i="1" dirty="0" smtClean="0">
                        <a:latin typeface="Cambria Math" panose="02040503050406030204" pitchFamily="18" charset="0"/>
                      </a:rPr>
                      <m:t>1</m:t>
                    </m:r>
                  </m:oMath>
                </a14:m>
                <a:endParaRPr lang="en-US" dirty="0"/>
              </a:p>
              <a:p>
                <a:r>
                  <a:rPr lang="en-US" dirty="0"/>
                  <a:t>If a vertex in a tree has degree </a:t>
                </a:r>
                <a14:m>
                  <m:oMath xmlns:m="http://schemas.openxmlformats.org/officeDocument/2006/math">
                    <m:r>
                      <a:rPr lang="en-US" i="1" dirty="0" smtClean="0">
                        <a:latin typeface="Cambria Math" panose="02040503050406030204" pitchFamily="18" charset="0"/>
                      </a:rPr>
                      <m:t>1</m:t>
                    </m:r>
                  </m:oMath>
                </a14:m>
                <a:r>
                  <a:rPr lang="en-US" dirty="0"/>
                  <a:t> it is called a </a:t>
                </a:r>
                <a:r>
                  <a:rPr lang="en-US" b="1" dirty="0"/>
                  <a:t>terminal vertex</a:t>
                </a:r>
                <a:r>
                  <a:rPr lang="en-US" dirty="0"/>
                  <a:t> (or </a:t>
                </a:r>
                <a:r>
                  <a:rPr lang="en-US" b="1" dirty="0"/>
                  <a:t>leaf</a:t>
                </a:r>
                <a:r>
                  <a:rPr lang="en-US" dirty="0"/>
                  <a:t>)</a:t>
                </a:r>
              </a:p>
              <a:p>
                <a:r>
                  <a:rPr lang="en-US" dirty="0"/>
                  <a:t>All vertices of degree greater than </a:t>
                </a:r>
                <a14:m>
                  <m:oMath xmlns:m="http://schemas.openxmlformats.org/officeDocument/2006/math">
                    <m:r>
                      <a:rPr lang="en-US" i="1" dirty="0" smtClean="0">
                        <a:latin typeface="Cambria Math" panose="02040503050406030204" pitchFamily="18" charset="0"/>
                      </a:rPr>
                      <m:t>1</m:t>
                    </m:r>
                  </m:oMath>
                </a14:m>
                <a:r>
                  <a:rPr lang="en-US" dirty="0"/>
                  <a:t> in a tree are called </a:t>
                </a:r>
                <a:r>
                  <a:rPr lang="en-US" b="1" dirty="0"/>
                  <a:t>internal vertices</a:t>
                </a:r>
                <a:r>
                  <a:rPr lang="en-US" dirty="0"/>
                  <a:t> (or </a:t>
                </a:r>
                <a:r>
                  <a:rPr lang="en-US" b="1" dirty="0"/>
                  <a:t>branch vertices</a:t>
                </a:r>
                <a:r>
                  <a:rPr lang="en-US" dirty="0"/>
                  <a:t>)</a:t>
                </a:r>
              </a:p>
              <a:p>
                <a:r>
                  <a:rPr lang="en-US" dirty="0"/>
                  <a:t>For any positive integer </a:t>
                </a:r>
                <a14:m>
                  <m:oMath xmlns:m="http://schemas.openxmlformats.org/officeDocument/2006/math">
                    <m:r>
                      <a:rPr lang="en-US" i="1" dirty="0" smtClean="0">
                        <a:latin typeface="Cambria Math" panose="02040503050406030204" pitchFamily="18" charset="0"/>
                      </a:rPr>
                      <m:t>𝑛</m:t>
                    </m:r>
                  </m:oMath>
                </a14:m>
                <a:r>
                  <a:rPr lang="en-US" dirty="0"/>
                  <a:t>, a tree with </a:t>
                </a:r>
                <a14:m>
                  <m:oMath xmlns:m="http://schemas.openxmlformats.org/officeDocument/2006/math">
                    <m:r>
                      <a:rPr lang="en-US" i="1" dirty="0" smtClean="0">
                        <a:latin typeface="Cambria Math" panose="02040503050406030204" pitchFamily="18" charset="0"/>
                      </a:rPr>
                      <m:t>𝑛</m:t>
                    </m:r>
                  </m:oMath>
                </a14:m>
                <a:r>
                  <a:rPr lang="en-US" dirty="0"/>
                  <a:t> vertices must have </a:t>
                </a:r>
                <a14:m>
                  <m:oMath xmlns:m="http://schemas.openxmlformats.org/officeDocument/2006/math">
                    <m:r>
                      <a:rPr lang="en-US" i="1" dirty="0" smtClean="0">
                        <a:latin typeface="Cambria Math" panose="02040503050406030204" pitchFamily="18" charset="0"/>
                      </a:rPr>
                      <m:t>𝑛</m:t>
                    </m:r>
                    <m:r>
                      <a:rPr lang="en-US" i="1" dirty="0" smtClean="0">
                        <a:latin typeface="Cambria Math" panose="02040503050406030204" pitchFamily="18" charset="0"/>
                      </a:rPr>
                      <m:t> – 1</m:t>
                    </m:r>
                  </m:oMath>
                </a14:m>
                <a:r>
                  <a:rPr lang="en-US" dirty="0"/>
                  <a:t> edges</a:t>
                </a:r>
              </a:p>
              <a:p>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775192"/>
                <a:ext cx="10972800" cy="4778009"/>
              </a:xfrm>
              <a:blipFill>
                <a:blip r:embed="rId2"/>
                <a:stretch>
                  <a:fillRect t="-638"/>
                </a:stretch>
              </a:blipFill>
            </p:spPr>
            <p:txBody>
              <a:bodyPr/>
              <a:lstStyle/>
              <a:p>
                <a:r>
                  <a:rPr lang="en-US">
                    <a:noFill/>
                  </a:rPr>
                  <a:t> </a:t>
                </a:r>
              </a:p>
            </p:txBody>
          </p:sp>
        </mc:Fallback>
      </mc:AlternateContent>
    </p:spTree>
    <p:extLst>
      <p:ext uri="{BB962C8B-B14F-4D97-AF65-F5344CB8AC3E}">
        <p14:creationId xmlns:p14="http://schemas.microsoft.com/office/powerpoint/2010/main" val="4107175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Rooted trees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85000" lnSpcReduction="10000"/>
              </a:bodyPr>
              <a:lstStyle/>
              <a:p>
                <a:r>
                  <a:rPr lang="en-US" dirty="0"/>
                  <a:t>In a </a:t>
                </a:r>
                <a:r>
                  <a:rPr lang="en-US" b="1" dirty="0"/>
                  <a:t>rooted tree</a:t>
                </a:r>
                <a:r>
                  <a:rPr lang="en-US" dirty="0"/>
                  <a:t>, one vertex is distinguished and called the </a:t>
                </a:r>
                <a:r>
                  <a:rPr lang="en-US" b="1" dirty="0"/>
                  <a:t>root</a:t>
                </a:r>
              </a:p>
              <a:p>
                <a:r>
                  <a:rPr lang="en-US" dirty="0"/>
                  <a:t>The </a:t>
                </a:r>
                <a:r>
                  <a:rPr lang="en-US" b="1" dirty="0"/>
                  <a:t>level</a:t>
                </a:r>
                <a:r>
                  <a:rPr lang="en-US" dirty="0"/>
                  <a:t> of a vertex is the number of edges along the unique path between it and the root</a:t>
                </a:r>
              </a:p>
              <a:p>
                <a:r>
                  <a:rPr lang="en-US" dirty="0"/>
                  <a:t>The </a:t>
                </a:r>
                <a:r>
                  <a:rPr lang="en-US" b="1" dirty="0"/>
                  <a:t>height</a:t>
                </a:r>
                <a:r>
                  <a:rPr lang="en-US" dirty="0"/>
                  <a:t> of a rooted tree is the maximum level of any vertex of the tree</a:t>
                </a:r>
              </a:p>
              <a:p>
                <a:r>
                  <a:rPr lang="en-US" dirty="0"/>
                  <a:t>The </a:t>
                </a:r>
                <a:r>
                  <a:rPr lang="en-US" b="1" dirty="0"/>
                  <a:t>children</a:t>
                </a:r>
                <a:r>
                  <a:rPr lang="en-US" dirty="0"/>
                  <a:t> of any vertex </a:t>
                </a:r>
                <a14:m>
                  <m:oMath xmlns:m="http://schemas.openxmlformats.org/officeDocument/2006/math">
                    <m:r>
                      <a:rPr lang="en-US" i="1" dirty="0" smtClean="0">
                        <a:latin typeface="Cambria Math" panose="02040503050406030204" pitchFamily="18" charset="0"/>
                      </a:rPr>
                      <m:t>𝑣</m:t>
                    </m:r>
                  </m:oMath>
                </a14:m>
                <a:r>
                  <a:rPr lang="en-US" dirty="0"/>
                  <a:t> in a rooted tree are all those nodes that are adjacent to </a:t>
                </a:r>
                <a14:m>
                  <m:oMath xmlns:m="http://schemas.openxmlformats.org/officeDocument/2006/math">
                    <m:r>
                      <a:rPr lang="en-US" i="1" dirty="0" smtClean="0">
                        <a:latin typeface="Cambria Math" panose="02040503050406030204" pitchFamily="18" charset="0"/>
                      </a:rPr>
                      <m:t>𝑣</m:t>
                    </m:r>
                  </m:oMath>
                </a14:m>
                <a:r>
                  <a:rPr lang="en-US" dirty="0"/>
                  <a:t> and one level further away from the root than </a:t>
                </a:r>
                <a14:m>
                  <m:oMath xmlns:m="http://schemas.openxmlformats.org/officeDocument/2006/math">
                    <m:r>
                      <a:rPr lang="en-US" i="1" dirty="0" smtClean="0">
                        <a:latin typeface="Cambria Math" panose="02040503050406030204" pitchFamily="18" charset="0"/>
                      </a:rPr>
                      <m:t>𝑣</m:t>
                    </m:r>
                  </m:oMath>
                </a14:m>
                <a:endParaRPr lang="en-US" i="1" dirty="0"/>
              </a:p>
              <a:p>
                <a:r>
                  <a:rPr lang="en-US" dirty="0"/>
                  <a:t>Two distinct vertices that are children of the same parent are called </a:t>
                </a:r>
                <a:r>
                  <a:rPr lang="en-US" b="1" dirty="0"/>
                  <a:t>siblings</a:t>
                </a:r>
              </a:p>
              <a:p>
                <a:r>
                  <a:rPr lang="en-US" dirty="0"/>
                  <a:t>If </a:t>
                </a:r>
                <a14:m>
                  <m:oMath xmlns:m="http://schemas.openxmlformats.org/officeDocument/2006/math">
                    <m:r>
                      <a:rPr lang="en-US" i="1" dirty="0" smtClean="0">
                        <a:latin typeface="Cambria Math" panose="02040503050406030204" pitchFamily="18" charset="0"/>
                      </a:rPr>
                      <m:t>𝑤</m:t>
                    </m:r>
                  </m:oMath>
                </a14:m>
                <a:r>
                  <a:rPr lang="en-US" dirty="0"/>
                  <a:t> is a child of </a:t>
                </a:r>
                <a14:m>
                  <m:oMath xmlns:m="http://schemas.openxmlformats.org/officeDocument/2006/math">
                    <m:r>
                      <a:rPr lang="en-US" i="1" dirty="0" smtClean="0">
                        <a:latin typeface="Cambria Math" panose="02040503050406030204" pitchFamily="18" charset="0"/>
                      </a:rPr>
                      <m:t>𝑣</m:t>
                    </m:r>
                  </m:oMath>
                </a14:m>
                <a:r>
                  <a:rPr lang="en-US" dirty="0"/>
                  <a:t>, then </a:t>
                </a:r>
                <a14:m>
                  <m:oMath xmlns:m="http://schemas.openxmlformats.org/officeDocument/2006/math">
                    <m:r>
                      <a:rPr lang="en-US" i="1" dirty="0" smtClean="0">
                        <a:latin typeface="Cambria Math" panose="02040503050406030204" pitchFamily="18" charset="0"/>
                      </a:rPr>
                      <m:t>𝑣</m:t>
                    </m:r>
                  </m:oMath>
                </a14:m>
                <a:r>
                  <a:rPr lang="en-US" dirty="0"/>
                  <a:t> is the parent of </a:t>
                </a:r>
                <a14:m>
                  <m:oMath xmlns:m="http://schemas.openxmlformats.org/officeDocument/2006/math">
                    <m:r>
                      <a:rPr lang="en-US" i="1" dirty="0" smtClean="0">
                        <a:latin typeface="Cambria Math" panose="02040503050406030204" pitchFamily="18" charset="0"/>
                      </a:rPr>
                      <m:t>𝑤</m:t>
                    </m:r>
                  </m:oMath>
                </a14:m>
                <a:endParaRPr lang="en-US" i="1" dirty="0"/>
              </a:p>
              <a:p>
                <a:r>
                  <a:rPr lang="en-US" dirty="0"/>
                  <a:t>If </a:t>
                </a:r>
                <a14:m>
                  <m:oMath xmlns:m="http://schemas.openxmlformats.org/officeDocument/2006/math">
                    <m:r>
                      <a:rPr lang="en-US" i="1" dirty="0" smtClean="0">
                        <a:latin typeface="Cambria Math" panose="02040503050406030204" pitchFamily="18" charset="0"/>
                      </a:rPr>
                      <m:t>𝑣</m:t>
                    </m:r>
                  </m:oMath>
                </a14:m>
                <a:r>
                  <a:rPr lang="en-US" dirty="0"/>
                  <a:t> is on the unique path from </a:t>
                </a:r>
                <a14:m>
                  <m:oMath xmlns:m="http://schemas.openxmlformats.org/officeDocument/2006/math">
                    <m:r>
                      <a:rPr lang="en-US" i="1" dirty="0" smtClean="0">
                        <a:latin typeface="Cambria Math" panose="02040503050406030204" pitchFamily="18" charset="0"/>
                      </a:rPr>
                      <m:t>𝑤</m:t>
                    </m:r>
                  </m:oMath>
                </a14:m>
                <a:r>
                  <a:rPr lang="en-US" dirty="0"/>
                  <a:t> to the root, then </a:t>
                </a:r>
                <a14:m>
                  <m:oMath xmlns:m="http://schemas.openxmlformats.org/officeDocument/2006/math">
                    <m:r>
                      <a:rPr lang="en-US" i="1" dirty="0" smtClean="0">
                        <a:latin typeface="Cambria Math" panose="02040503050406030204" pitchFamily="18" charset="0"/>
                      </a:rPr>
                      <m:t>𝑣</m:t>
                    </m:r>
                  </m:oMath>
                </a14:m>
                <a:r>
                  <a:rPr lang="en-US" dirty="0"/>
                  <a:t> is an ancestor of </a:t>
                </a:r>
                <a14:m>
                  <m:oMath xmlns:m="http://schemas.openxmlformats.org/officeDocument/2006/math">
                    <m:r>
                      <a:rPr lang="en-US" i="1" dirty="0" smtClean="0">
                        <a:latin typeface="Cambria Math" panose="02040503050406030204" pitchFamily="18" charset="0"/>
                      </a:rPr>
                      <m:t>𝑤</m:t>
                    </m:r>
                  </m:oMath>
                </a14:m>
                <a:r>
                  <a:rPr lang="en-US" dirty="0"/>
                  <a:t> and </a:t>
                </a:r>
                <a14:m>
                  <m:oMath xmlns:m="http://schemas.openxmlformats.org/officeDocument/2006/math">
                    <m:r>
                      <a:rPr lang="en-US" i="1" dirty="0" smtClean="0">
                        <a:latin typeface="Cambria Math" panose="02040503050406030204" pitchFamily="18" charset="0"/>
                      </a:rPr>
                      <m:t>𝑤</m:t>
                    </m:r>
                  </m:oMath>
                </a14:m>
                <a:r>
                  <a:rPr lang="en-US" dirty="0"/>
                  <a:t> is a descendant of </a:t>
                </a:r>
                <a14:m>
                  <m:oMath xmlns:m="http://schemas.openxmlformats.org/officeDocument/2006/math">
                    <m:r>
                      <a:rPr lang="en-US" i="1" dirty="0" smtClean="0">
                        <a:latin typeface="Cambria Math" panose="02040503050406030204" pitchFamily="18" charset="0"/>
                      </a:rPr>
                      <m:t>𝑣</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1054" r="-500"/>
                </a:stretch>
              </a:blipFill>
            </p:spPr>
            <p:txBody>
              <a:bodyPr/>
              <a:lstStyle/>
              <a:p>
                <a:r>
                  <a:rPr lang="en-US">
                    <a:noFill/>
                  </a:rPr>
                  <a:t> </a:t>
                </a:r>
              </a:p>
            </p:txBody>
          </p:sp>
        </mc:Fallback>
      </mc:AlternateContent>
    </p:spTree>
    <p:extLst>
      <p:ext uri="{BB962C8B-B14F-4D97-AF65-F5344CB8AC3E}">
        <p14:creationId xmlns:p14="http://schemas.microsoft.com/office/powerpoint/2010/main" val="225108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Binary trees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A </a:t>
                </a:r>
                <a:r>
                  <a:rPr lang="en-US" b="1" dirty="0"/>
                  <a:t>binary tree</a:t>
                </a:r>
                <a:r>
                  <a:rPr lang="en-US" dirty="0"/>
                  <a:t> is a rooted tree in which every parent has at most two children</a:t>
                </a:r>
              </a:p>
              <a:p>
                <a:r>
                  <a:rPr lang="en-US" dirty="0"/>
                  <a:t>Each child is designated either the </a:t>
                </a:r>
                <a:r>
                  <a:rPr lang="en-US" b="1" dirty="0"/>
                  <a:t>left child</a:t>
                </a:r>
                <a:r>
                  <a:rPr lang="en-US" dirty="0"/>
                  <a:t> or the </a:t>
                </a:r>
                <a:r>
                  <a:rPr lang="en-US" b="1" dirty="0"/>
                  <a:t>right child</a:t>
                </a:r>
              </a:p>
              <a:p>
                <a:r>
                  <a:rPr lang="en-US" dirty="0"/>
                  <a:t>In a </a:t>
                </a:r>
                <a:r>
                  <a:rPr lang="en-US" b="1" dirty="0"/>
                  <a:t>full binary tree</a:t>
                </a:r>
                <a:r>
                  <a:rPr lang="en-US" dirty="0"/>
                  <a:t>, each parent has exactly two children</a:t>
                </a:r>
              </a:p>
              <a:p>
                <a:r>
                  <a:rPr lang="en-US" dirty="0"/>
                  <a:t>Given a parent </a:t>
                </a:r>
                <a14:m>
                  <m:oMath xmlns:m="http://schemas.openxmlformats.org/officeDocument/2006/math">
                    <m:r>
                      <a:rPr lang="en-US" i="1" dirty="0" smtClean="0">
                        <a:latin typeface="Cambria Math" panose="02040503050406030204" pitchFamily="18" charset="0"/>
                      </a:rPr>
                      <m:t>𝑣</m:t>
                    </m:r>
                  </m:oMath>
                </a14:m>
                <a:r>
                  <a:rPr lang="en-US" dirty="0"/>
                  <a:t> in a binary tree, the </a:t>
                </a:r>
                <a:r>
                  <a:rPr lang="en-US" b="1" dirty="0"/>
                  <a:t>left </a:t>
                </a:r>
                <a:r>
                  <a:rPr lang="en-US" b="1" dirty="0" err="1"/>
                  <a:t>subtree</a:t>
                </a:r>
                <a:r>
                  <a:rPr lang="en-US" dirty="0"/>
                  <a:t> of </a:t>
                </a:r>
                <a14:m>
                  <m:oMath xmlns:m="http://schemas.openxmlformats.org/officeDocument/2006/math">
                    <m:r>
                      <a:rPr lang="en-US" i="1" dirty="0" smtClean="0">
                        <a:latin typeface="Cambria Math" panose="02040503050406030204" pitchFamily="18" charset="0"/>
                      </a:rPr>
                      <m:t>𝑣</m:t>
                    </m:r>
                  </m:oMath>
                </a14:m>
                <a:r>
                  <a:rPr lang="en-US" dirty="0"/>
                  <a:t> is the binary tree whose root is the left child of </a:t>
                </a:r>
                <a14:m>
                  <m:oMath xmlns:m="http://schemas.openxmlformats.org/officeDocument/2006/math">
                    <m:r>
                      <a:rPr lang="en-US" i="1" dirty="0" smtClean="0">
                        <a:latin typeface="Cambria Math" panose="02040503050406030204" pitchFamily="18" charset="0"/>
                      </a:rPr>
                      <m:t>𝑣</m:t>
                    </m:r>
                  </m:oMath>
                </a14:m>
                <a:endParaRPr lang="en-US" i="1" dirty="0"/>
              </a:p>
              <a:p>
                <a:r>
                  <a:rPr lang="en-US" dirty="0"/>
                  <a:t>Ditto for </a:t>
                </a:r>
                <a:r>
                  <a:rPr lang="en-US" b="1" dirty="0"/>
                  <a:t>right </a:t>
                </a:r>
                <a:r>
                  <a:rPr lang="en-US" b="1" dirty="0" err="1"/>
                  <a:t>subtree</a:t>
                </a:r>
                <a:endParaRPr lang="en-US"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659"/>
                </a:stretch>
              </a:blipFill>
            </p:spPr>
            <p:txBody>
              <a:bodyPr/>
              <a:lstStyle/>
              <a:p>
                <a:r>
                  <a:rPr lang="en-US">
                    <a:noFill/>
                  </a:rPr>
                  <a:t> </a:t>
                </a:r>
              </a:p>
            </p:txBody>
          </p:sp>
        </mc:Fallback>
      </mc:AlternateContent>
    </p:spTree>
    <p:extLst>
      <p:ext uri="{BB962C8B-B14F-4D97-AF65-F5344CB8AC3E}">
        <p14:creationId xmlns:p14="http://schemas.microsoft.com/office/powerpoint/2010/main" val="1091341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Spanning Trees</a:t>
            </a:r>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96494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Spanning trees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A </a:t>
                </a:r>
                <a:r>
                  <a:rPr lang="en-US" b="1" dirty="0"/>
                  <a:t>spanning tree</a:t>
                </a:r>
                <a:r>
                  <a:rPr lang="en-US" dirty="0"/>
                  <a:t> for a graph </a:t>
                </a:r>
                <a14:m>
                  <m:oMath xmlns:m="http://schemas.openxmlformats.org/officeDocument/2006/math">
                    <m:r>
                      <a:rPr lang="en-US" i="1" dirty="0" smtClean="0">
                        <a:latin typeface="Cambria Math" panose="02040503050406030204" pitchFamily="18" charset="0"/>
                      </a:rPr>
                      <m:t>𝐺</m:t>
                    </m:r>
                  </m:oMath>
                </a14:m>
                <a:r>
                  <a:rPr lang="en-US" dirty="0"/>
                  <a:t> is a </a:t>
                </a:r>
                <a:r>
                  <a:rPr lang="en-US" dirty="0" err="1"/>
                  <a:t>subgraph</a:t>
                </a:r>
                <a:r>
                  <a:rPr lang="en-US" dirty="0"/>
                  <a:t> of </a:t>
                </a:r>
                <a14:m>
                  <m:oMath xmlns:m="http://schemas.openxmlformats.org/officeDocument/2006/math">
                    <m:r>
                      <a:rPr lang="en-US" i="1" dirty="0" smtClean="0">
                        <a:latin typeface="Cambria Math" panose="02040503050406030204" pitchFamily="18" charset="0"/>
                      </a:rPr>
                      <m:t>𝐺</m:t>
                    </m:r>
                  </m:oMath>
                </a14:m>
                <a:r>
                  <a:rPr lang="en-US" dirty="0"/>
                  <a:t> that contains every vertex of </a:t>
                </a:r>
                <a14:m>
                  <m:oMath xmlns:m="http://schemas.openxmlformats.org/officeDocument/2006/math">
                    <m:r>
                      <a:rPr lang="en-US" i="1" dirty="0" smtClean="0">
                        <a:latin typeface="Cambria Math" panose="02040503050406030204" pitchFamily="18" charset="0"/>
                      </a:rPr>
                      <m:t>𝐺</m:t>
                    </m:r>
                  </m:oMath>
                </a14:m>
                <a:r>
                  <a:rPr lang="en-US" dirty="0"/>
                  <a:t> and is a tree</a:t>
                </a:r>
              </a:p>
              <a:p>
                <a:r>
                  <a:rPr lang="en-US" dirty="0"/>
                  <a:t>Some properties:</a:t>
                </a:r>
              </a:p>
              <a:p>
                <a:pPr lvl="1"/>
                <a:r>
                  <a:rPr lang="en-US" dirty="0"/>
                  <a:t>Every connected graph has a spanning tree</a:t>
                </a:r>
              </a:p>
              <a:p>
                <a:pPr lvl="2"/>
                <a:r>
                  <a:rPr lang="en-US" dirty="0"/>
                  <a:t>Why?</a:t>
                </a:r>
              </a:p>
              <a:p>
                <a:pPr lvl="1"/>
                <a:r>
                  <a:rPr lang="en-US" dirty="0"/>
                  <a:t>Any two spanning trees for a graph have the same number of edges</a:t>
                </a:r>
              </a:p>
              <a:p>
                <a:pPr lvl="2"/>
                <a:r>
                  <a:rPr lang="en-US" dirty="0"/>
                  <a:t>Why?</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527" r="-1778"/>
                </a:stretch>
              </a:blipFill>
            </p:spPr>
            <p:txBody>
              <a:bodyPr/>
              <a:lstStyle/>
              <a:p>
                <a:r>
                  <a:rPr lang="en-US">
                    <a:noFill/>
                  </a:rPr>
                  <a:t> </a:t>
                </a:r>
              </a:p>
            </p:txBody>
          </p:sp>
        </mc:Fallback>
      </mc:AlternateContent>
    </p:spTree>
    <p:extLst>
      <p:ext uri="{BB962C8B-B14F-4D97-AF65-F5344CB8AC3E}">
        <p14:creationId xmlns:p14="http://schemas.microsoft.com/office/powerpoint/2010/main" val="122998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Weighted graphs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a:t>In computer science, we often talk about </a:t>
                </a:r>
                <a:r>
                  <a:rPr lang="en-US" b="1" dirty="0"/>
                  <a:t>weighted graphs</a:t>
                </a:r>
                <a:r>
                  <a:rPr lang="en-US" dirty="0"/>
                  <a:t> when tackling practical applications</a:t>
                </a:r>
              </a:p>
              <a:p>
                <a:r>
                  <a:rPr lang="en-US" dirty="0"/>
                  <a:t>A weighted graph is a graph for which each edge has a real number </a:t>
                </a:r>
                <a:r>
                  <a:rPr lang="en-US" b="1" dirty="0"/>
                  <a:t>weight</a:t>
                </a:r>
              </a:p>
              <a:p>
                <a:r>
                  <a:rPr lang="en-US" dirty="0"/>
                  <a:t>The sum of the weights of all the edges is the </a:t>
                </a:r>
                <a:r>
                  <a:rPr lang="en-US" b="1" dirty="0"/>
                  <a:t>total weight</a:t>
                </a:r>
                <a:r>
                  <a:rPr lang="en-US" dirty="0"/>
                  <a:t> of the graph</a:t>
                </a:r>
              </a:p>
              <a:p>
                <a:r>
                  <a:rPr lang="en-US" dirty="0"/>
                  <a:t>Notation:  If </a:t>
                </a:r>
                <a14:m>
                  <m:oMath xmlns:m="http://schemas.openxmlformats.org/officeDocument/2006/math">
                    <m:r>
                      <a:rPr lang="en-US" i="1" dirty="0" smtClean="0">
                        <a:latin typeface="Cambria Math" panose="02040503050406030204" pitchFamily="18" charset="0"/>
                      </a:rPr>
                      <m:t>𝑒</m:t>
                    </m:r>
                  </m:oMath>
                </a14:m>
                <a:r>
                  <a:rPr lang="en-US" dirty="0"/>
                  <a:t> is an edge in graph </a:t>
                </a:r>
                <a14:m>
                  <m:oMath xmlns:m="http://schemas.openxmlformats.org/officeDocument/2006/math">
                    <m:r>
                      <a:rPr lang="en-US" i="1" dirty="0" smtClean="0">
                        <a:latin typeface="Cambria Math" panose="02040503050406030204" pitchFamily="18" charset="0"/>
                      </a:rPr>
                      <m:t>𝐺</m:t>
                    </m:r>
                  </m:oMath>
                </a14:m>
                <a:r>
                  <a:rPr lang="en-US" dirty="0"/>
                  <a:t>, then </a:t>
                </a:r>
                <a14:m>
                  <m:oMath xmlns:m="http://schemas.openxmlformats.org/officeDocument/2006/math">
                    <m:r>
                      <a:rPr lang="en-US" i="1" dirty="0" smtClean="0">
                        <a:latin typeface="Cambria Math" panose="02040503050406030204" pitchFamily="18" charset="0"/>
                      </a:rPr>
                      <m:t>𝑤</m:t>
                    </m:r>
                    <m:r>
                      <a:rPr lang="en-US" i="1" dirty="0" smtClean="0">
                        <a:latin typeface="Cambria Math" panose="02040503050406030204" pitchFamily="18" charset="0"/>
                      </a:rPr>
                      <m:t>(</m:t>
                    </m:r>
                    <m:r>
                      <a:rPr lang="en-US" i="1" dirty="0" smtClean="0">
                        <a:latin typeface="Cambria Math" panose="02040503050406030204" pitchFamily="18" charset="0"/>
                      </a:rPr>
                      <m:t>𝑒</m:t>
                    </m:r>
                    <m:r>
                      <a:rPr lang="en-US" i="1" dirty="0" smtClean="0">
                        <a:latin typeface="Cambria Math" panose="02040503050406030204" pitchFamily="18" charset="0"/>
                      </a:rPr>
                      <m:t>)</m:t>
                    </m:r>
                  </m:oMath>
                </a14:m>
                <a:r>
                  <a:rPr lang="en-US" dirty="0"/>
                  <a:t> is the weight of </a:t>
                </a:r>
                <a14:m>
                  <m:oMath xmlns:m="http://schemas.openxmlformats.org/officeDocument/2006/math">
                    <m:r>
                      <a:rPr lang="en-US" i="1" dirty="0" smtClean="0">
                        <a:latin typeface="Cambria Math" panose="02040503050406030204" pitchFamily="18" charset="0"/>
                      </a:rPr>
                      <m:t>𝑒</m:t>
                    </m:r>
                  </m:oMath>
                </a14:m>
                <a:r>
                  <a:rPr lang="en-US" dirty="0"/>
                  <a:t> and </a:t>
                </a:r>
                <a14:m>
                  <m:oMath xmlns:m="http://schemas.openxmlformats.org/officeDocument/2006/math">
                    <m:r>
                      <a:rPr lang="en-US" i="1" dirty="0" smtClean="0">
                        <a:latin typeface="Cambria Math" panose="02040503050406030204" pitchFamily="18" charset="0"/>
                      </a:rPr>
                      <m:t>𝑤</m:t>
                    </m:r>
                    <m:r>
                      <a:rPr lang="en-US" i="1" dirty="0" smtClean="0">
                        <a:latin typeface="Cambria Math" panose="02040503050406030204" pitchFamily="18" charset="0"/>
                      </a:rPr>
                      <m:t>(</m:t>
                    </m:r>
                    <m:r>
                      <a:rPr lang="en-US" i="1" dirty="0" smtClean="0">
                        <a:latin typeface="Cambria Math" panose="02040503050406030204" pitchFamily="18" charset="0"/>
                      </a:rPr>
                      <m:t>𝐺</m:t>
                    </m:r>
                    <m:r>
                      <a:rPr lang="en-US" i="1" dirty="0" smtClean="0">
                        <a:latin typeface="Cambria Math" panose="02040503050406030204" pitchFamily="18" charset="0"/>
                      </a:rPr>
                      <m:t>)</m:t>
                    </m:r>
                  </m:oMath>
                </a14:m>
                <a:r>
                  <a:rPr lang="en-US" dirty="0"/>
                  <a:t> is the total weight of </a:t>
                </a:r>
                <a14:m>
                  <m:oMath xmlns:m="http://schemas.openxmlformats.org/officeDocument/2006/math">
                    <m:r>
                      <a:rPr lang="en-US" i="1" dirty="0" smtClean="0">
                        <a:latin typeface="Cambria Math" panose="02040503050406030204" pitchFamily="18" charset="0"/>
                      </a:rPr>
                      <m:t>𝐺</m:t>
                    </m:r>
                  </m:oMath>
                </a14:m>
                <a:endParaRPr lang="en-US" i="1" dirty="0"/>
              </a:p>
              <a:p>
                <a:r>
                  <a:rPr lang="en-US" dirty="0"/>
                  <a:t>A </a:t>
                </a:r>
                <a:r>
                  <a:rPr lang="en-US" b="1" dirty="0"/>
                  <a:t>minimum spanning tree</a:t>
                </a:r>
                <a:r>
                  <a:rPr lang="en-US" dirty="0"/>
                  <a:t> (</a:t>
                </a:r>
                <a:r>
                  <a:rPr lang="en-US" b="1" dirty="0"/>
                  <a:t>MST</a:t>
                </a:r>
                <a:r>
                  <a:rPr lang="en-US" dirty="0"/>
                  <a:t>) is a spanning tree of lowest possible total weight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1581"/>
                </a:stretch>
              </a:blipFill>
            </p:spPr>
            <p:txBody>
              <a:bodyPr/>
              <a:lstStyle/>
              <a:p>
                <a:r>
                  <a:rPr lang="en-US">
                    <a:noFill/>
                  </a:rPr>
                  <a:t> </a:t>
                </a:r>
              </a:p>
            </p:txBody>
          </p:sp>
        </mc:Fallback>
      </mc:AlternateContent>
    </p:spTree>
    <p:extLst>
      <p:ext uri="{BB962C8B-B14F-4D97-AF65-F5344CB8AC3E}">
        <p14:creationId xmlns:p14="http://schemas.microsoft.com/office/powerpoint/2010/main" val="1832718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Finding a minimum spanning tree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676401"/>
                <a:ext cx="10972800" cy="5082809"/>
              </a:xfrm>
            </p:spPr>
            <p:txBody>
              <a:bodyPr>
                <a:normAutofit fontScale="77500" lnSpcReduction="20000"/>
              </a:bodyPr>
              <a:lstStyle/>
              <a:p>
                <a:r>
                  <a:rPr lang="en-US" dirty="0" err="1"/>
                  <a:t>Kruskal's</a:t>
                </a:r>
                <a:r>
                  <a:rPr lang="en-US" dirty="0"/>
                  <a:t> algorithm gives an easy to follow technique for finding an MST on a weighted, connected graph</a:t>
                </a:r>
              </a:p>
              <a:p>
                <a:r>
                  <a:rPr lang="en-US" dirty="0"/>
                  <a:t>Informally, go through the edges, adding the smallest one, unless it forms a circuit</a:t>
                </a:r>
              </a:p>
              <a:p>
                <a:r>
                  <a:rPr lang="en-US" b="1" dirty="0"/>
                  <a:t>Algorithm:</a:t>
                </a:r>
              </a:p>
              <a:p>
                <a:pPr lvl="1"/>
                <a:r>
                  <a:rPr lang="en-US" dirty="0"/>
                  <a:t>Input: Graph </a:t>
                </a:r>
                <a14:m>
                  <m:oMath xmlns:m="http://schemas.openxmlformats.org/officeDocument/2006/math">
                    <m:r>
                      <a:rPr lang="en-US" i="1" dirty="0" smtClean="0">
                        <a:latin typeface="Cambria Math" panose="02040503050406030204" pitchFamily="18" charset="0"/>
                      </a:rPr>
                      <m:t>𝐺</m:t>
                    </m:r>
                  </m:oMath>
                </a14:m>
                <a:r>
                  <a:rPr lang="en-US" dirty="0"/>
                  <a:t> with </a:t>
                </a:r>
                <a14:m>
                  <m:oMath xmlns:m="http://schemas.openxmlformats.org/officeDocument/2006/math">
                    <m:r>
                      <a:rPr lang="en-US" i="1" dirty="0" smtClean="0">
                        <a:latin typeface="Cambria Math" panose="02040503050406030204" pitchFamily="18" charset="0"/>
                      </a:rPr>
                      <m:t>𝑛</m:t>
                    </m:r>
                  </m:oMath>
                </a14:m>
                <a:r>
                  <a:rPr lang="en-US" dirty="0"/>
                  <a:t> vertices</a:t>
                </a:r>
              </a:p>
              <a:p>
                <a:pPr lvl="1"/>
                <a:r>
                  <a:rPr lang="en-US" dirty="0"/>
                  <a:t>Create a </a:t>
                </a:r>
                <a:r>
                  <a:rPr lang="en-US" dirty="0" err="1"/>
                  <a:t>subgraph</a:t>
                </a:r>
                <a:r>
                  <a:rPr lang="en-US" dirty="0"/>
                  <a:t> </a:t>
                </a:r>
                <a14:m>
                  <m:oMath xmlns:m="http://schemas.openxmlformats.org/officeDocument/2006/math">
                    <m:r>
                      <a:rPr lang="en-US" i="1" dirty="0" smtClean="0">
                        <a:latin typeface="Cambria Math" panose="02040503050406030204" pitchFamily="18" charset="0"/>
                      </a:rPr>
                      <m:t>𝑇</m:t>
                    </m:r>
                  </m:oMath>
                </a14:m>
                <a:r>
                  <a:rPr lang="en-US" dirty="0"/>
                  <a:t> with all the vertices of </a:t>
                </a:r>
                <a14:m>
                  <m:oMath xmlns:m="http://schemas.openxmlformats.org/officeDocument/2006/math">
                    <m:r>
                      <a:rPr lang="en-US" i="1" dirty="0" smtClean="0">
                        <a:latin typeface="Cambria Math" panose="02040503050406030204" pitchFamily="18" charset="0"/>
                      </a:rPr>
                      <m:t>𝐺</m:t>
                    </m:r>
                  </m:oMath>
                </a14:m>
                <a:r>
                  <a:rPr lang="en-US" dirty="0"/>
                  <a:t> (but no edges)</a:t>
                </a:r>
              </a:p>
              <a:p>
                <a:pPr lvl="1"/>
                <a:r>
                  <a:rPr lang="en-US" dirty="0"/>
                  <a:t>Let </a:t>
                </a:r>
                <a14:m>
                  <m:oMath xmlns:m="http://schemas.openxmlformats.org/officeDocument/2006/math">
                    <m:r>
                      <a:rPr lang="en-US" i="1" dirty="0" smtClean="0">
                        <a:latin typeface="Cambria Math" panose="02040503050406030204" pitchFamily="18" charset="0"/>
                      </a:rPr>
                      <m:t>𝐸</m:t>
                    </m:r>
                  </m:oMath>
                </a14:m>
                <a:r>
                  <a:rPr lang="en-US" dirty="0"/>
                  <a:t> be the set of all edges in </a:t>
                </a:r>
                <a14:m>
                  <m:oMath xmlns:m="http://schemas.openxmlformats.org/officeDocument/2006/math">
                    <m:r>
                      <a:rPr lang="en-US" i="1" dirty="0" smtClean="0">
                        <a:latin typeface="Cambria Math" panose="02040503050406030204" pitchFamily="18" charset="0"/>
                      </a:rPr>
                      <m:t>𝐺</m:t>
                    </m:r>
                  </m:oMath>
                </a14:m>
                <a:endParaRPr lang="en-US" i="1" dirty="0"/>
              </a:p>
              <a:p>
                <a:pPr lvl="1"/>
                <a:r>
                  <a:rPr lang="en-US" dirty="0"/>
                  <a:t>Set </a:t>
                </a:r>
                <a14:m>
                  <m:oMath xmlns:m="http://schemas.openxmlformats.org/officeDocument/2006/math">
                    <m:r>
                      <a:rPr lang="en-US" i="1" dirty="0" smtClean="0">
                        <a:latin typeface="Cambria Math" panose="02040503050406030204" pitchFamily="18" charset="0"/>
                      </a:rPr>
                      <m:t>𝑚</m:t>
                    </m:r>
                    <m:r>
                      <a:rPr lang="en-US" i="1" dirty="0" smtClean="0">
                        <a:latin typeface="Cambria Math" panose="02040503050406030204" pitchFamily="18" charset="0"/>
                      </a:rPr>
                      <m:t> = 0</m:t>
                    </m:r>
                  </m:oMath>
                </a14:m>
                <a:endParaRPr lang="en-US" dirty="0"/>
              </a:p>
              <a:p>
                <a:pPr lvl="1"/>
                <a:r>
                  <a:rPr lang="en-US" dirty="0"/>
                  <a:t>While </a:t>
                </a:r>
                <a14:m>
                  <m:oMath xmlns:m="http://schemas.openxmlformats.org/officeDocument/2006/math">
                    <m:r>
                      <a:rPr lang="en-US" i="1" dirty="0" smtClean="0">
                        <a:latin typeface="Cambria Math" panose="02040503050406030204" pitchFamily="18" charset="0"/>
                      </a:rPr>
                      <m:t>𝑚</m:t>
                    </m:r>
                    <m:r>
                      <a:rPr lang="en-US" i="1" dirty="0" smtClean="0">
                        <a:latin typeface="Cambria Math" panose="02040503050406030204" pitchFamily="18" charset="0"/>
                      </a:rPr>
                      <m:t> &lt; </m:t>
                    </m:r>
                    <m:r>
                      <a:rPr lang="en-US" i="1" dirty="0" smtClean="0">
                        <a:latin typeface="Cambria Math" panose="02040503050406030204" pitchFamily="18" charset="0"/>
                      </a:rPr>
                      <m:t>𝑛</m:t>
                    </m:r>
                    <m:r>
                      <a:rPr lang="en-US" i="1" dirty="0" smtClean="0">
                        <a:latin typeface="Cambria Math" panose="02040503050406030204" pitchFamily="18" charset="0"/>
                      </a:rPr>
                      <m:t> – 1</m:t>
                    </m:r>
                  </m:oMath>
                </a14:m>
                <a:endParaRPr lang="en-US" dirty="0"/>
              </a:p>
              <a:p>
                <a:pPr lvl="2"/>
                <a:r>
                  <a:rPr lang="en-US" dirty="0"/>
                  <a:t>Find an edge </a:t>
                </a:r>
                <a14:m>
                  <m:oMath xmlns:m="http://schemas.openxmlformats.org/officeDocument/2006/math">
                    <m:r>
                      <a:rPr lang="en-US" i="1" dirty="0" smtClean="0">
                        <a:latin typeface="Cambria Math" panose="02040503050406030204" pitchFamily="18" charset="0"/>
                      </a:rPr>
                      <m:t>𝑒</m:t>
                    </m:r>
                  </m:oMath>
                </a14:m>
                <a:r>
                  <a:rPr lang="en-US" dirty="0"/>
                  <a:t> in </a:t>
                </a:r>
                <a14:m>
                  <m:oMath xmlns:m="http://schemas.openxmlformats.org/officeDocument/2006/math">
                    <m:r>
                      <a:rPr lang="en-US" i="1" dirty="0" smtClean="0">
                        <a:latin typeface="Cambria Math" panose="02040503050406030204" pitchFamily="18" charset="0"/>
                      </a:rPr>
                      <m:t>𝐸</m:t>
                    </m:r>
                  </m:oMath>
                </a14:m>
                <a:r>
                  <a:rPr lang="en-US" dirty="0"/>
                  <a:t> of least weight</a:t>
                </a:r>
              </a:p>
              <a:p>
                <a:pPr lvl="2"/>
                <a:r>
                  <a:rPr lang="en-US" dirty="0"/>
                  <a:t>Delete </a:t>
                </a:r>
                <a14:m>
                  <m:oMath xmlns:m="http://schemas.openxmlformats.org/officeDocument/2006/math">
                    <m:r>
                      <a:rPr lang="en-US" i="1" dirty="0" smtClean="0">
                        <a:latin typeface="Cambria Math" panose="02040503050406030204" pitchFamily="18" charset="0"/>
                      </a:rPr>
                      <m:t>𝑒</m:t>
                    </m:r>
                  </m:oMath>
                </a14:m>
                <a:r>
                  <a:rPr lang="en-US" dirty="0"/>
                  <a:t> from </a:t>
                </a:r>
                <a14:m>
                  <m:oMath xmlns:m="http://schemas.openxmlformats.org/officeDocument/2006/math">
                    <m:r>
                      <a:rPr lang="en-US" i="1" dirty="0" smtClean="0">
                        <a:latin typeface="Cambria Math" panose="02040503050406030204" pitchFamily="18" charset="0"/>
                      </a:rPr>
                      <m:t>𝐸</m:t>
                    </m:r>
                  </m:oMath>
                </a14:m>
                <a:endParaRPr lang="en-US" i="1" dirty="0"/>
              </a:p>
              <a:p>
                <a:pPr lvl="2"/>
                <a:r>
                  <a:rPr lang="en-US" dirty="0"/>
                  <a:t>If adding </a:t>
                </a:r>
                <a14:m>
                  <m:oMath xmlns:m="http://schemas.openxmlformats.org/officeDocument/2006/math">
                    <m:r>
                      <a:rPr lang="en-US" i="1" dirty="0" smtClean="0">
                        <a:latin typeface="Cambria Math" panose="02040503050406030204" pitchFamily="18" charset="0"/>
                      </a:rPr>
                      <m:t>𝑒</m:t>
                    </m:r>
                  </m:oMath>
                </a14:m>
                <a:r>
                  <a:rPr lang="en-US" dirty="0"/>
                  <a:t> to </a:t>
                </a:r>
                <a14:m>
                  <m:oMath xmlns:m="http://schemas.openxmlformats.org/officeDocument/2006/math">
                    <m:r>
                      <a:rPr lang="en-US" i="1" dirty="0" smtClean="0">
                        <a:latin typeface="Cambria Math" panose="02040503050406030204" pitchFamily="18" charset="0"/>
                      </a:rPr>
                      <m:t>𝑇</m:t>
                    </m:r>
                  </m:oMath>
                </a14:m>
                <a:r>
                  <a:rPr lang="en-US" dirty="0"/>
                  <a:t> doesn't make a circuit</a:t>
                </a:r>
              </a:p>
              <a:p>
                <a:pPr lvl="3"/>
                <a:r>
                  <a:rPr lang="en-US" dirty="0"/>
                  <a:t>Add </a:t>
                </a:r>
                <a14:m>
                  <m:oMath xmlns:m="http://schemas.openxmlformats.org/officeDocument/2006/math">
                    <m:r>
                      <a:rPr lang="en-US" i="1" dirty="0" smtClean="0">
                        <a:latin typeface="Cambria Math" panose="02040503050406030204" pitchFamily="18" charset="0"/>
                      </a:rPr>
                      <m:t>𝑒</m:t>
                    </m:r>
                  </m:oMath>
                </a14:m>
                <a:r>
                  <a:rPr lang="en-US" dirty="0"/>
                  <a:t> to </a:t>
                </a:r>
                <a14:m>
                  <m:oMath xmlns:m="http://schemas.openxmlformats.org/officeDocument/2006/math">
                    <m:r>
                      <a:rPr lang="en-US" i="1" dirty="0" smtClean="0">
                        <a:latin typeface="Cambria Math" panose="02040503050406030204" pitchFamily="18" charset="0"/>
                      </a:rPr>
                      <m:t>𝑇</m:t>
                    </m:r>
                  </m:oMath>
                </a14:m>
                <a:r>
                  <a:rPr lang="en-US" dirty="0"/>
                  <a:t> </a:t>
                </a:r>
              </a:p>
              <a:p>
                <a:pPr lvl="3"/>
                <a:r>
                  <a:rPr lang="en-US" dirty="0"/>
                  <a:t>Set </a:t>
                </a:r>
                <a14:m>
                  <m:oMath xmlns:m="http://schemas.openxmlformats.org/officeDocument/2006/math">
                    <m:r>
                      <a:rPr lang="en-US" i="1" dirty="0" smtClean="0">
                        <a:latin typeface="Cambria Math" panose="02040503050406030204" pitchFamily="18" charset="0"/>
                      </a:rPr>
                      <m:t>𝑚</m:t>
                    </m:r>
                    <m:r>
                      <a:rPr lang="en-US" i="1" dirty="0" smtClean="0">
                        <a:latin typeface="Cambria Math" panose="02040503050406030204" pitchFamily="18" charset="0"/>
                      </a:rPr>
                      <m:t> = </m:t>
                    </m:r>
                    <m:r>
                      <a:rPr lang="en-US" i="1" dirty="0" smtClean="0">
                        <a:latin typeface="Cambria Math" panose="02040503050406030204" pitchFamily="18" charset="0"/>
                      </a:rPr>
                      <m:t>𝑚</m:t>
                    </m:r>
                    <m:r>
                      <a:rPr lang="en-US" i="1" dirty="0" smtClean="0">
                        <a:latin typeface="Cambria Math" panose="02040503050406030204" pitchFamily="18" charset="0"/>
                      </a:rPr>
                      <m:t> + 1</m:t>
                    </m:r>
                  </m:oMath>
                </a14:m>
                <a:endParaRPr lang="en-US" dirty="0"/>
              </a:p>
              <a:p>
                <a:pPr lvl="1"/>
                <a:r>
                  <a:rPr lang="en-US" dirty="0"/>
                  <a:t>Output: </a:t>
                </a:r>
                <a14:m>
                  <m:oMath xmlns:m="http://schemas.openxmlformats.org/officeDocument/2006/math">
                    <m:r>
                      <a:rPr lang="en-US" i="1" dirty="0" smtClean="0">
                        <a:latin typeface="Cambria Math" panose="02040503050406030204" pitchFamily="18" charset="0"/>
                      </a:rPr>
                      <m:t>𝑇</m:t>
                    </m:r>
                  </m:oMath>
                </a14:m>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676401"/>
                <a:ext cx="10972800" cy="5082809"/>
              </a:xfrm>
              <a:blipFill>
                <a:blip r:embed="rId2"/>
                <a:stretch>
                  <a:fillRect t="-1319" b="-1559"/>
                </a:stretch>
              </a:blipFill>
            </p:spPr>
            <p:txBody>
              <a:bodyPr/>
              <a:lstStyle/>
              <a:p>
                <a:r>
                  <a:rPr lang="en-US">
                    <a:noFill/>
                  </a:rPr>
                  <a:t> </a:t>
                </a:r>
              </a:p>
            </p:txBody>
          </p:sp>
        </mc:Fallback>
      </mc:AlternateContent>
    </p:spTree>
    <p:extLst>
      <p:ext uri="{BB962C8B-B14F-4D97-AF65-F5344CB8AC3E}">
        <p14:creationId xmlns:p14="http://schemas.microsoft.com/office/powerpoint/2010/main" val="105467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fade">
                                      <p:cBhvr>
                                        <p:cTn id="7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Prim's algorithm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622792"/>
                <a:ext cx="10972800" cy="5082809"/>
              </a:xfrm>
            </p:spPr>
            <p:txBody>
              <a:bodyPr>
                <a:normAutofit fontScale="85000" lnSpcReduction="20000"/>
              </a:bodyPr>
              <a:lstStyle/>
              <a:p>
                <a:r>
                  <a:rPr lang="en-US" dirty="0"/>
                  <a:t>Prim's algorithm gives another way to find an MST</a:t>
                </a:r>
              </a:p>
              <a:p>
                <a:r>
                  <a:rPr lang="en-US" dirty="0"/>
                  <a:t>Informally, start at a vertex and add the next closest node not already in the MST</a:t>
                </a:r>
              </a:p>
              <a:p>
                <a:r>
                  <a:rPr lang="en-US" b="1" dirty="0"/>
                  <a:t>Algorithm:</a:t>
                </a:r>
              </a:p>
              <a:p>
                <a:pPr lvl="1"/>
                <a:r>
                  <a:rPr lang="en-US" dirty="0"/>
                  <a:t>Input: Graph </a:t>
                </a:r>
                <a14:m>
                  <m:oMath xmlns:m="http://schemas.openxmlformats.org/officeDocument/2006/math">
                    <m:r>
                      <a:rPr lang="en-US" i="1" dirty="0" smtClean="0">
                        <a:latin typeface="Cambria Math" panose="02040503050406030204" pitchFamily="18" charset="0"/>
                      </a:rPr>
                      <m:t>𝐺</m:t>
                    </m:r>
                  </m:oMath>
                </a14:m>
                <a:r>
                  <a:rPr lang="en-US" dirty="0"/>
                  <a:t> with </a:t>
                </a:r>
                <a14:m>
                  <m:oMath xmlns:m="http://schemas.openxmlformats.org/officeDocument/2006/math">
                    <m:r>
                      <a:rPr lang="en-US" i="1" dirty="0" smtClean="0">
                        <a:latin typeface="Cambria Math" panose="02040503050406030204" pitchFamily="18" charset="0"/>
                      </a:rPr>
                      <m:t>𝑛</m:t>
                    </m:r>
                  </m:oMath>
                </a14:m>
                <a:r>
                  <a:rPr lang="en-US" dirty="0"/>
                  <a:t> vertices</a:t>
                </a:r>
              </a:p>
              <a:p>
                <a:pPr lvl="1"/>
                <a:r>
                  <a:rPr lang="en-US" dirty="0"/>
                  <a:t>Let </a:t>
                </a:r>
                <a:r>
                  <a:rPr lang="en-US" dirty="0" err="1"/>
                  <a:t>subgraph</a:t>
                </a:r>
                <a:r>
                  <a:rPr lang="en-US" dirty="0"/>
                  <a:t> </a:t>
                </a:r>
                <a14:m>
                  <m:oMath xmlns:m="http://schemas.openxmlformats.org/officeDocument/2006/math">
                    <m:r>
                      <a:rPr lang="en-US" i="1" dirty="0" smtClean="0">
                        <a:latin typeface="Cambria Math" panose="02040503050406030204" pitchFamily="18" charset="0"/>
                      </a:rPr>
                      <m:t>𝑇</m:t>
                    </m:r>
                  </m:oMath>
                </a14:m>
                <a:r>
                  <a:rPr lang="en-US" dirty="0"/>
                  <a:t> contain a single vertex </a:t>
                </a:r>
                <a14:m>
                  <m:oMath xmlns:m="http://schemas.openxmlformats.org/officeDocument/2006/math">
                    <m:r>
                      <a:rPr lang="en-US" i="1" dirty="0" smtClean="0">
                        <a:latin typeface="Cambria Math" panose="02040503050406030204" pitchFamily="18" charset="0"/>
                      </a:rPr>
                      <m:t>𝑣</m:t>
                    </m:r>
                  </m:oMath>
                </a14:m>
                <a:r>
                  <a:rPr lang="en-US" dirty="0"/>
                  <a:t> from </a:t>
                </a:r>
                <a14:m>
                  <m:oMath xmlns:m="http://schemas.openxmlformats.org/officeDocument/2006/math">
                    <m:r>
                      <a:rPr lang="en-US" i="1" dirty="0" smtClean="0">
                        <a:latin typeface="Cambria Math" panose="02040503050406030204" pitchFamily="18" charset="0"/>
                      </a:rPr>
                      <m:t>𝐺</m:t>
                    </m:r>
                  </m:oMath>
                </a14:m>
                <a:endParaRPr lang="en-US" dirty="0"/>
              </a:p>
              <a:p>
                <a:pPr lvl="1"/>
                <a:r>
                  <a:rPr lang="en-US" dirty="0"/>
                  <a:t>Let </a:t>
                </a:r>
                <a14:m>
                  <m:oMath xmlns:m="http://schemas.openxmlformats.org/officeDocument/2006/math">
                    <m:r>
                      <a:rPr lang="en-US" i="1" dirty="0" smtClean="0">
                        <a:latin typeface="Cambria Math" panose="02040503050406030204" pitchFamily="18" charset="0"/>
                      </a:rPr>
                      <m:t>𝑉</m:t>
                    </m:r>
                  </m:oMath>
                </a14:m>
                <a:r>
                  <a:rPr lang="en-US" dirty="0"/>
                  <a:t> be the set of all vertices in </a:t>
                </a:r>
                <a14:m>
                  <m:oMath xmlns:m="http://schemas.openxmlformats.org/officeDocument/2006/math">
                    <m:r>
                      <a:rPr lang="en-US" i="1" dirty="0" smtClean="0">
                        <a:latin typeface="Cambria Math" panose="02040503050406030204" pitchFamily="18" charset="0"/>
                      </a:rPr>
                      <m:t>𝐺</m:t>
                    </m:r>
                  </m:oMath>
                </a14:m>
                <a:r>
                  <a:rPr lang="en-US" dirty="0"/>
                  <a:t> except for </a:t>
                </a:r>
                <a14:m>
                  <m:oMath xmlns:m="http://schemas.openxmlformats.org/officeDocument/2006/math">
                    <m:r>
                      <a:rPr lang="en-US" i="1" dirty="0" smtClean="0">
                        <a:latin typeface="Cambria Math" panose="02040503050406030204" pitchFamily="18" charset="0"/>
                      </a:rPr>
                      <m:t>𝑣</m:t>
                    </m:r>
                  </m:oMath>
                </a14:m>
                <a:endParaRPr lang="en-US" i="1" dirty="0"/>
              </a:p>
              <a:p>
                <a:pPr lvl="1"/>
                <a:r>
                  <a:rPr lang="en-US" dirty="0"/>
                  <a:t>For </a:t>
                </a:r>
                <a14:m>
                  <m:oMath xmlns:m="http://schemas.openxmlformats.org/officeDocument/2006/math">
                    <m:r>
                      <a:rPr lang="en-US" i="1" dirty="0" smtClean="0">
                        <a:latin typeface="Cambria Math" panose="02040503050406030204" pitchFamily="18" charset="0"/>
                      </a:rPr>
                      <m:t>𝑖</m:t>
                    </m:r>
                  </m:oMath>
                </a14:m>
                <a:r>
                  <a:rPr lang="en-US" dirty="0"/>
                  <a:t> from </a:t>
                </a:r>
                <a14:m>
                  <m:oMath xmlns:m="http://schemas.openxmlformats.org/officeDocument/2006/math">
                    <m:r>
                      <a:rPr lang="en-US" i="1" dirty="0" smtClean="0">
                        <a:latin typeface="Cambria Math" panose="02040503050406030204" pitchFamily="18" charset="0"/>
                      </a:rPr>
                      <m:t>1</m:t>
                    </m:r>
                  </m:oMath>
                </a14:m>
                <a:r>
                  <a:rPr lang="en-US" dirty="0"/>
                  <a:t> to </a:t>
                </a:r>
                <a14:m>
                  <m:oMath xmlns:m="http://schemas.openxmlformats.org/officeDocument/2006/math">
                    <m:r>
                      <a:rPr lang="en-US" i="1" dirty="0" smtClean="0">
                        <a:latin typeface="Cambria Math" panose="02040503050406030204" pitchFamily="18" charset="0"/>
                      </a:rPr>
                      <m:t>𝑛</m:t>
                    </m:r>
                    <m:r>
                      <a:rPr lang="en-US" i="1" dirty="0" smtClean="0">
                        <a:latin typeface="Cambria Math" panose="02040503050406030204" pitchFamily="18" charset="0"/>
                      </a:rPr>
                      <m:t> – 1</m:t>
                    </m:r>
                  </m:oMath>
                </a14:m>
                <a:endParaRPr lang="en-US" dirty="0"/>
              </a:p>
              <a:p>
                <a:pPr lvl="2"/>
                <a:r>
                  <a:rPr lang="en-US" dirty="0"/>
                  <a:t>Find an edge </a:t>
                </a:r>
                <a14:m>
                  <m:oMath xmlns:m="http://schemas.openxmlformats.org/officeDocument/2006/math">
                    <m:r>
                      <a:rPr lang="en-US" i="1" dirty="0" smtClean="0">
                        <a:latin typeface="Cambria Math" panose="02040503050406030204" pitchFamily="18" charset="0"/>
                      </a:rPr>
                      <m:t>𝑒</m:t>
                    </m:r>
                  </m:oMath>
                </a14:m>
                <a:r>
                  <a:rPr lang="en-US" dirty="0"/>
                  <a:t> in </a:t>
                </a:r>
                <a14:m>
                  <m:oMath xmlns:m="http://schemas.openxmlformats.org/officeDocument/2006/math">
                    <m:r>
                      <a:rPr lang="en-US" i="1" dirty="0" smtClean="0">
                        <a:latin typeface="Cambria Math" panose="02040503050406030204" pitchFamily="18" charset="0"/>
                      </a:rPr>
                      <m:t>𝐺</m:t>
                    </m:r>
                  </m:oMath>
                </a14:m>
                <a:r>
                  <a:rPr lang="en-US" dirty="0"/>
                  <a:t> such that: </a:t>
                </a:r>
              </a:p>
              <a:p>
                <a:pPr lvl="3"/>
                <a14:m>
                  <m:oMath xmlns:m="http://schemas.openxmlformats.org/officeDocument/2006/math">
                    <m:r>
                      <a:rPr lang="en-US" i="1" dirty="0" smtClean="0">
                        <a:latin typeface="Cambria Math" panose="02040503050406030204" pitchFamily="18" charset="0"/>
                      </a:rPr>
                      <m:t>𝑒</m:t>
                    </m:r>
                  </m:oMath>
                </a14:m>
                <a:r>
                  <a:rPr lang="en-US" dirty="0"/>
                  <a:t> connects </a:t>
                </a:r>
                <a14:m>
                  <m:oMath xmlns:m="http://schemas.openxmlformats.org/officeDocument/2006/math">
                    <m:r>
                      <a:rPr lang="en-US" i="1" dirty="0" smtClean="0">
                        <a:latin typeface="Cambria Math" panose="02040503050406030204" pitchFamily="18" charset="0"/>
                      </a:rPr>
                      <m:t>𝑇</m:t>
                    </m:r>
                  </m:oMath>
                </a14:m>
                <a:r>
                  <a:rPr lang="en-US" dirty="0"/>
                  <a:t> to one of the vertices in </a:t>
                </a:r>
                <a14:m>
                  <m:oMath xmlns:m="http://schemas.openxmlformats.org/officeDocument/2006/math">
                    <m:r>
                      <a:rPr lang="en-US" i="1" dirty="0" smtClean="0">
                        <a:latin typeface="Cambria Math" panose="02040503050406030204" pitchFamily="18" charset="0"/>
                      </a:rPr>
                      <m:t>𝑉</m:t>
                    </m:r>
                  </m:oMath>
                </a14:m>
                <a:endParaRPr lang="en-US" i="1" dirty="0"/>
              </a:p>
              <a:p>
                <a:pPr lvl="3"/>
                <a14:m>
                  <m:oMath xmlns:m="http://schemas.openxmlformats.org/officeDocument/2006/math">
                    <m:r>
                      <a:rPr lang="en-US" i="1" dirty="0" smtClean="0">
                        <a:latin typeface="Cambria Math" panose="02040503050406030204" pitchFamily="18" charset="0"/>
                      </a:rPr>
                      <m:t>𝑒</m:t>
                    </m:r>
                  </m:oMath>
                </a14:m>
                <a:r>
                  <a:rPr lang="en-US" dirty="0"/>
                  <a:t> has the lowest weight of all such edges</a:t>
                </a:r>
              </a:p>
              <a:p>
                <a:pPr lvl="2"/>
                <a:r>
                  <a:rPr lang="en-US" dirty="0"/>
                  <a:t>Let </a:t>
                </a:r>
                <a14:m>
                  <m:oMath xmlns:m="http://schemas.openxmlformats.org/officeDocument/2006/math">
                    <m:r>
                      <a:rPr lang="en-US" i="1" dirty="0" smtClean="0">
                        <a:latin typeface="Cambria Math" panose="02040503050406030204" pitchFamily="18" charset="0"/>
                      </a:rPr>
                      <m:t>𝑤</m:t>
                    </m:r>
                  </m:oMath>
                </a14:m>
                <a:r>
                  <a:rPr lang="en-US" dirty="0"/>
                  <a:t> be the endpoint of </a:t>
                </a:r>
                <a14:m>
                  <m:oMath xmlns:m="http://schemas.openxmlformats.org/officeDocument/2006/math">
                    <m:r>
                      <a:rPr lang="en-US" i="1" dirty="0" smtClean="0">
                        <a:latin typeface="Cambria Math" panose="02040503050406030204" pitchFamily="18" charset="0"/>
                      </a:rPr>
                      <m:t>𝑒</m:t>
                    </m:r>
                  </m:oMath>
                </a14:m>
                <a:r>
                  <a:rPr lang="en-US" dirty="0"/>
                  <a:t> in </a:t>
                </a:r>
                <a14:m>
                  <m:oMath xmlns:m="http://schemas.openxmlformats.org/officeDocument/2006/math">
                    <m:r>
                      <a:rPr lang="en-US" i="1" dirty="0" smtClean="0">
                        <a:latin typeface="Cambria Math" panose="02040503050406030204" pitchFamily="18" charset="0"/>
                      </a:rPr>
                      <m:t>𝑉</m:t>
                    </m:r>
                  </m:oMath>
                </a14:m>
                <a:endParaRPr lang="en-US" i="1" dirty="0"/>
              </a:p>
              <a:p>
                <a:pPr lvl="2"/>
                <a:r>
                  <a:rPr lang="en-US" dirty="0"/>
                  <a:t>Add </a:t>
                </a:r>
                <a14:m>
                  <m:oMath xmlns:m="http://schemas.openxmlformats.org/officeDocument/2006/math">
                    <m:r>
                      <a:rPr lang="en-US" i="1" dirty="0" smtClean="0">
                        <a:latin typeface="Cambria Math" panose="02040503050406030204" pitchFamily="18" charset="0"/>
                      </a:rPr>
                      <m:t>𝑒</m:t>
                    </m:r>
                  </m:oMath>
                </a14:m>
                <a:r>
                  <a:rPr lang="en-US" dirty="0"/>
                  <a:t> and </a:t>
                </a:r>
                <a14:m>
                  <m:oMath xmlns:m="http://schemas.openxmlformats.org/officeDocument/2006/math">
                    <m:r>
                      <a:rPr lang="en-US" i="1" dirty="0" smtClean="0">
                        <a:latin typeface="Cambria Math" panose="02040503050406030204" pitchFamily="18" charset="0"/>
                      </a:rPr>
                      <m:t>𝑤</m:t>
                    </m:r>
                  </m:oMath>
                </a14:m>
                <a:r>
                  <a:rPr lang="en-US" dirty="0"/>
                  <a:t> to </a:t>
                </a:r>
                <a14:m>
                  <m:oMath xmlns:m="http://schemas.openxmlformats.org/officeDocument/2006/math">
                    <m:r>
                      <a:rPr lang="en-US" i="1" dirty="0" smtClean="0">
                        <a:latin typeface="Cambria Math" panose="02040503050406030204" pitchFamily="18" charset="0"/>
                      </a:rPr>
                      <m:t>𝑇</m:t>
                    </m:r>
                  </m:oMath>
                </a14:m>
                <a:endParaRPr lang="en-US" i="1" dirty="0"/>
              </a:p>
              <a:p>
                <a:pPr lvl="2"/>
                <a:r>
                  <a:rPr lang="en-US" dirty="0"/>
                  <a:t>Delete </a:t>
                </a:r>
                <a14:m>
                  <m:oMath xmlns:m="http://schemas.openxmlformats.org/officeDocument/2006/math">
                    <m:r>
                      <a:rPr lang="en-US" i="1" dirty="0" smtClean="0">
                        <a:latin typeface="Cambria Math" panose="02040503050406030204" pitchFamily="18" charset="0"/>
                      </a:rPr>
                      <m:t>𝑤</m:t>
                    </m:r>
                  </m:oMath>
                </a14:m>
                <a:r>
                  <a:rPr lang="en-US" dirty="0"/>
                  <a:t> from </a:t>
                </a:r>
                <a14:m>
                  <m:oMath xmlns:m="http://schemas.openxmlformats.org/officeDocument/2006/math">
                    <m:r>
                      <a:rPr lang="en-US" i="1" dirty="0" smtClean="0">
                        <a:latin typeface="Cambria Math" panose="02040503050406030204" pitchFamily="18" charset="0"/>
                      </a:rPr>
                      <m:t>𝑉</m:t>
                    </m:r>
                  </m:oMath>
                </a14:m>
                <a:endParaRPr lang="en-US" i="1" dirty="0"/>
              </a:p>
              <a:p>
                <a:pPr lvl="1"/>
                <a:r>
                  <a:rPr lang="en-US" dirty="0"/>
                  <a:t>Output: </a:t>
                </a:r>
                <a14:m>
                  <m:oMath xmlns:m="http://schemas.openxmlformats.org/officeDocument/2006/math">
                    <m:r>
                      <a:rPr lang="en-US" i="1" dirty="0" smtClean="0">
                        <a:latin typeface="Cambria Math" panose="02040503050406030204" pitchFamily="18" charset="0"/>
                      </a:rPr>
                      <m:t>𝑇</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622792"/>
                <a:ext cx="10972800" cy="5082809"/>
              </a:xfrm>
              <a:blipFill>
                <a:blip r:embed="rId2"/>
                <a:stretch>
                  <a:fillRect t="-1559" b="-1679"/>
                </a:stretch>
              </a:blipFill>
            </p:spPr>
            <p:txBody>
              <a:bodyPr/>
              <a:lstStyle/>
              <a:p>
                <a:r>
                  <a:rPr lang="en-US">
                    <a:noFill/>
                  </a:rPr>
                  <a:t> </a:t>
                </a:r>
              </a:p>
            </p:txBody>
          </p:sp>
        </mc:Fallback>
      </mc:AlternateContent>
    </p:spTree>
    <p:extLst>
      <p:ext uri="{BB962C8B-B14F-4D97-AF65-F5344CB8AC3E}">
        <p14:creationId xmlns:p14="http://schemas.microsoft.com/office/powerpoint/2010/main" val="263099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fade">
                                      <p:cBhvr>
                                        <p:cTn id="7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B3737-0ACD-49A9-BF00-67F08E536380}"/>
              </a:ext>
            </a:extLst>
          </p:cNvPr>
          <p:cNvSpPr>
            <a:spLocks noGrp="1"/>
          </p:cNvSpPr>
          <p:nvPr>
            <p:ph type="title"/>
          </p:nvPr>
        </p:nvSpPr>
        <p:spPr/>
        <p:txBody>
          <a:bodyPr/>
          <a:lstStyle/>
          <a:p>
            <a:r>
              <a:rPr lang="en-US" dirty="0"/>
              <a:t>MST practice</a:t>
            </a:r>
          </a:p>
        </p:txBody>
      </p:sp>
      <p:sp>
        <p:nvSpPr>
          <p:cNvPr id="4" name="Oval 3">
            <a:extLst>
              <a:ext uri="{FF2B5EF4-FFF2-40B4-BE49-F238E27FC236}">
                <a16:creationId xmlns:a16="http://schemas.microsoft.com/office/drawing/2014/main" id="{24873415-BB7D-44D1-A777-B75F837D75F3}"/>
              </a:ext>
            </a:extLst>
          </p:cNvPr>
          <p:cNvSpPr/>
          <p:nvPr/>
        </p:nvSpPr>
        <p:spPr>
          <a:xfrm>
            <a:off x="1370289" y="2009574"/>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5" name="Oval 4">
            <a:extLst>
              <a:ext uri="{FF2B5EF4-FFF2-40B4-BE49-F238E27FC236}">
                <a16:creationId xmlns:a16="http://schemas.microsoft.com/office/drawing/2014/main" id="{708C6272-B793-4655-ADE1-ADFA980805D8}"/>
              </a:ext>
            </a:extLst>
          </p:cNvPr>
          <p:cNvSpPr/>
          <p:nvPr/>
        </p:nvSpPr>
        <p:spPr>
          <a:xfrm>
            <a:off x="4544009" y="2063356"/>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t>
            </a:r>
          </a:p>
        </p:txBody>
      </p:sp>
      <p:sp>
        <p:nvSpPr>
          <p:cNvPr id="6" name="Oval 5">
            <a:extLst>
              <a:ext uri="{FF2B5EF4-FFF2-40B4-BE49-F238E27FC236}">
                <a16:creationId xmlns:a16="http://schemas.microsoft.com/office/drawing/2014/main" id="{12B37F1C-0253-4D6A-89E5-E5CF0EBBE12E}"/>
              </a:ext>
            </a:extLst>
          </p:cNvPr>
          <p:cNvSpPr/>
          <p:nvPr/>
        </p:nvSpPr>
        <p:spPr>
          <a:xfrm>
            <a:off x="6367016" y="1976588"/>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t>
            </a:r>
          </a:p>
        </p:txBody>
      </p:sp>
      <p:sp>
        <p:nvSpPr>
          <p:cNvPr id="7" name="Oval 6">
            <a:extLst>
              <a:ext uri="{FF2B5EF4-FFF2-40B4-BE49-F238E27FC236}">
                <a16:creationId xmlns:a16="http://schemas.microsoft.com/office/drawing/2014/main" id="{7BA6BA9E-C676-48B8-AC25-E67D54DBD089}"/>
              </a:ext>
            </a:extLst>
          </p:cNvPr>
          <p:cNvSpPr/>
          <p:nvPr/>
        </p:nvSpPr>
        <p:spPr>
          <a:xfrm>
            <a:off x="1531934" y="3859172"/>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
            </a:r>
          </a:p>
        </p:txBody>
      </p:sp>
      <p:sp>
        <p:nvSpPr>
          <p:cNvPr id="8" name="Oval 7">
            <a:extLst>
              <a:ext uri="{FF2B5EF4-FFF2-40B4-BE49-F238E27FC236}">
                <a16:creationId xmlns:a16="http://schemas.microsoft.com/office/drawing/2014/main" id="{8B8618ED-EA33-4807-A3BB-EE05E2E96581}"/>
              </a:ext>
            </a:extLst>
          </p:cNvPr>
          <p:cNvSpPr/>
          <p:nvPr/>
        </p:nvSpPr>
        <p:spPr>
          <a:xfrm>
            <a:off x="4566678" y="3960905"/>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a:t>
            </a:r>
          </a:p>
        </p:txBody>
      </p:sp>
      <p:sp>
        <p:nvSpPr>
          <p:cNvPr id="9" name="Oval 8">
            <a:extLst>
              <a:ext uri="{FF2B5EF4-FFF2-40B4-BE49-F238E27FC236}">
                <a16:creationId xmlns:a16="http://schemas.microsoft.com/office/drawing/2014/main" id="{E91C6D49-EB61-4ACC-B3D9-1108EEE24072}"/>
              </a:ext>
            </a:extLst>
          </p:cNvPr>
          <p:cNvSpPr/>
          <p:nvPr/>
        </p:nvSpPr>
        <p:spPr>
          <a:xfrm>
            <a:off x="6659562" y="4120276"/>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a:t>
            </a:r>
          </a:p>
        </p:txBody>
      </p:sp>
      <p:sp>
        <p:nvSpPr>
          <p:cNvPr id="10" name="Oval 9">
            <a:extLst>
              <a:ext uri="{FF2B5EF4-FFF2-40B4-BE49-F238E27FC236}">
                <a16:creationId xmlns:a16="http://schemas.microsoft.com/office/drawing/2014/main" id="{00E983B5-C79A-4CBB-A980-6240D987C4A1}"/>
              </a:ext>
            </a:extLst>
          </p:cNvPr>
          <p:cNvSpPr/>
          <p:nvPr/>
        </p:nvSpPr>
        <p:spPr>
          <a:xfrm>
            <a:off x="9555162" y="4100463"/>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a:t>
            </a:r>
          </a:p>
        </p:txBody>
      </p:sp>
      <p:sp>
        <p:nvSpPr>
          <p:cNvPr id="11" name="Oval 10">
            <a:extLst>
              <a:ext uri="{FF2B5EF4-FFF2-40B4-BE49-F238E27FC236}">
                <a16:creationId xmlns:a16="http://schemas.microsoft.com/office/drawing/2014/main" id="{BCF4A2B0-7B6A-4ADA-A312-C085042E2C3B}"/>
              </a:ext>
            </a:extLst>
          </p:cNvPr>
          <p:cNvSpPr/>
          <p:nvPr/>
        </p:nvSpPr>
        <p:spPr>
          <a:xfrm>
            <a:off x="10048459" y="1957438"/>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a:t>
            </a:r>
          </a:p>
        </p:txBody>
      </p:sp>
      <p:sp>
        <p:nvSpPr>
          <p:cNvPr id="12" name="Oval 11">
            <a:extLst>
              <a:ext uri="{FF2B5EF4-FFF2-40B4-BE49-F238E27FC236}">
                <a16:creationId xmlns:a16="http://schemas.microsoft.com/office/drawing/2014/main" id="{895BA81F-CF8E-4172-A5AD-182C950B4B07}"/>
              </a:ext>
            </a:extLst>
          </p:cNvPr>
          <p:cNvSpPr/>
          <p:nvPr/>
        </p:nvSpPr>
        <p:spPr>
          <a:xfrm>
            <a:off x="8564562" y="5664087"/>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a:t>
            </a:r>
          </a:p>
        </p:txBody>
      </p:sp>
      <p:sp>
        <p:nvSpPr>
          <p:cNvPr id="13" name="Oval 12">
            <a:extLst>
              <a:ext uri="{FF2B5EF4-FFF2-40B4-BE49-F238E27FC236}">
                <a16:creationId xmlns:a16="http://schemas.microsoft.com/office/drawing/2014/main" id="{7CB9B56E-AA0E-4855-8B6A-E71C0AF2178F}"/>
              </a:ext>
            </a:extLst>
          </p:cNvPr>
          <p:cNvSpPr/>
          <p:nvPr/>
        </p:nvSpPr>
        <p:spPr>
          <a:xfrm>
            <a:off x="3212123" y="4082867"/>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J</a:t>
            </a:r>
          </a:p>
        </p:txBody>
      </p:sp>
      <p:sp>
        <p:nvSpPr>
          <p:cNvPr id="14" name="Oval 13">
            <a:extLst>
              <a:ext uri="{FF2B5EF4-FFF2-40B4-BE49-F238E27FC236}">
                <a16:creationId xmlns:a16="http://schemas.microsoft.com/office/drawing/2014/main" id="{A54A8A7E-9229-441F-9161-9B881292AB25}"/>
              </a:ext>
            </a:extLst>
          </p:cNvPr>
          <p:cNvSpPr/>
          <p:nvPr/>
        </p:nvSpPr>
        <p:spPr>
          <a:xfrm>
            <a:off x="2087562" y="5731042"/>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a:t>
            </a:r>
          </a:p>
        </p:txBody>
      </p:sp>
      <p:sp>
        <p:nvSpPr>
          <p:cNvPr id="15" name="Oval 14">
            <a:extLst>
              <a:ext uri="{FF2B5EF4-FFF2-40B4-BE49-F238E27FC236}">
                <a16:creationId xmlns:a16="http://schemas.microsoft.com/office/drawing/2014/main" id="{96149DE8-B9BD-4256-B677-C28DECDAB178}"/>
              </a:ext>
            </a:extLst>
          </p:cNvPr>
          <p:cNvSpPr/>
          <p:nvPr/>
        </p:nvSpPr>
        <p:spPr>
          <a:xfrm>
            <a:off x="6633493" y="5792905"/>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a:t>
            </a:r>
          </a:p>
        </p:txBody>
      </p:sp>
      <p:sp>
        <p:nvSpPr>
          <p:cNvPr id="16" name="Oval 15">
            <a:extLst>
              <a:ext uri="{FF2B5EF4-FFF2-40B4-BE49-F238E27FC236}">
                <a16:creationId xmlns:a16="http://schemas.microsoft.com/office/drawing/2014/main" id="{642A5851-6F00-4AB2-9708-32C68829127F}"/>
              </a:ext>
            </a:extLst>
          </p:cNvPr>
          <p:cNvSpPr/>
          <p:nvPr/>
        </p:nvSpPr>
        <p:spPr>
          <a:xfrm>
            <a:off x="3633620" y="61722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t>
            </a:r>
          </a:p>
        </p:txBody>
      </p:sp>
      <p:sp>
        <p:nvSpPr>
          <p:cNvPr id="21" name="Oval 20">
            <a:extLst>
              <a:ext uri="{FF2B5EF4-FFF2-40B4-BE49-F238E27FC236}">
                <a16:creationId xmlns:a16="http://schemas.microsoft.com/office/drawing/2014/main" id="{E66AD98B-890C-4558-86C4-DEA7E51C34D5}"/>
              </a:ext>
            </a:extLst>
          </p:cNvPr>
          <p:cNvSpPr/>
          <p:nvPr/>
        </p:nvSpPr>
        <p:spPr>
          <a:xfrm>
            <a:off x="8726207" y="2260844"/>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cxnSp>
        <p:nvCxnSpPr>
          <p:cNvPr id="23" name="Straight Connector 22">
            <a:extLst>
              <a:ext uri="{FF2B5EF4-FFF2-40B4-BE49-F238E27FC236}">
                <a16:creationId xmlns:a16="http://schemas.microsoft.com/office/drawing/2014/main" id="{EC564D4B-B056-4DCE-97E6-C6943D15CF98}"/>
              </a:ext>
            </a:extLst>
          </p:cNvPr>
          <p:cNvCxnSpPr>
            <a:stCxn id="4" idx="6"/>
            <a:endCxn id="5" idx="2"/>
          </p:cNvCxnSpPr>
          <p:nvPr/>
        </p:nvCxnSpPr>
        <p:spPr>
          <a:xfrm>
            <a:off x="1827489" y="2238174"/>
            <a:ext cx="2716520" cy="5378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A97411B-11C8-47C1-9FE6-14CFA6D81474}"/>
              </a:ext>
            </a:extLst>
          </p:cNvPr>
          <p:cNvCxnSpPr>
            <a:cxnSpLocks/>
            <a:stCxn id="5" idx="6"/>
            <a:endCxn id="6" idx="2"/>
          </p:cNvCxnSpPr>
          <p:nvPr/>
        </p:nvCxnSpPr>
        <p:spPr>
          <a:xfrm flipV="1">
            <a:off x="5001209" y="2205188"/>
            <a:ext cx="1365807" cy="867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E41DF9B-17AC-4E52-BF2D-1EB67A175046}"/>
              </a:ext>
            </a:extLst>
          </p:cNvPr>
          <p:cNvCxnSpPr>
            <a:cxnSpLocks/>
            <a:stCxn id="7" idx="0"/>
            <a:endCxn id="4" idx="4"/>
          </p:cNvCxnSpPr>
          <p:nvPr/>
        </p:nvCxnSpPr>
        <p:spPr>
          <a:xfrm flipH="1" flipV="1">
            <a:off x="1598889" y="2466774"/>
            <a:ext cx="161645" cy="139239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2BAEE02-8491-41A3-91BB-37CE198A6BFD}"/>
              </a:ext>
            </a:extLst>
          </p:cNvPr>
          <p:cNvCxnSpPr>
            <a:cxnSpLocks/>
            <a:stCxn id="13" idx="7"/>
            <a:endCxn id="5" idx="3"/>
          </p:cNvCxnSpPr>
          <p:nvPr/>
        </p:nvCxnSpPr>
        <p:spPr>
          <a:xfrm flipV="1">
            <a:off x="3602368" y="2453601"/>
            <a:ext cx="1008596" cy="169622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9099727-56E0-4BF4-BE08-401788A41E35}"/>
              </a:ext>
            </a:extLst>
          </p:cNvPr>
          <p:cNvCxnSpPr>
            <a:cxnSpLocks/>
            <a:stCxn id="7" idx="7"/>
            <a:endCxn id="5" idx="3"/>
          </p:cNvCxnSpPr>
          <p:nvPr/>
        </p:nvCxnSpPr>
        <p:spPr>
          <a:xfrm flipV="1">
            <a:off x="1922179" y="2453601"/>
            <a:ext cx="2688785" cy="147252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4E1D90B-28A5-4C4D-9C6F-4E2B569E768E}"/>
              </a:ext>
            </a:extLst>
          </p:cNvPr>
          <p:cNvCxnSpPr>
            <a:cxnSpLocks/>
            <a:stCxn id="5" idx="4"/>
            <a:endCxn id="8" idx="0"/>
          </p:cNvCxnSpPr>
          <p:nvPr/>
        </p:nvCxnSpPr>
        <p:spPr>
          <a:xfrm>
            <a:off x="4772609" y="2520556"/>
            <a:ext cx="22669" cy="144034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1892AEB-9021-4E97-80C5-C898C6640D0C}"/>
              </a:ext>
            </a:extLst>
          </p:cNvPr>
          <p:cNvCxnSpPr>
            <a:cxnSpLocks/>
            <a:stCxn id="14" idx="7"/>
            <a:endCxn id="13" idx="3"/>
          </p:cNvCxnSpPr>
          <p:nvPr/>
        </p:nvCxnSpPr>
        <p:spPr>
          <a:xfrm flipV="1">
            <a:off x="2477807" y="4473112"/>
            <a:ext cx="801271" cy="13248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C2837C9-4808-4476-A859-75AECCFF767A}"/>
              </a:ext>
            </a:extLst>
          </p:cNvPr>
          <p:cNvCxnSpPr>
            <a:cxnSpLocks/>
            <a:stCxn id="13" idx="6"/>
            <a:endCxn id="8" idx="2"/>
          </p:cNvCxnSpPr>
          <p:nvPr/>
        </p:nvCxnSpPr>
        <p:spPr>
          <a:xfrm flipV="1">
            <a:off x="3669323" y="4189505"/>
            <a:ext cx="897355" cy="12196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36C7D20-085D-463A-A4C5-224D149226A8}"/>
              </a:ext>
            </a:extLst>
          </p:cNvPr>
          <p:cNvCxnSpPr>
            <a:cxnSpLocks/>
            <a:stCxn id="13" idx="5"/>
            <a:endCxn id="16" idx="0"/>
          </p:cNvCxnSpPr>
          <p:nvPr/>
        </p:nvCxnSpPr>
        <p:spPr>
          <a:xfrm>
            <a:off x="3602368" y="4473112"/>
            <a:ext cx="259852" cy="16990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9284F25-F057-4A47-8262-F757D214B672}"/>
              </a:ext>
            </a:extLst>
          </p:cNvPr>
          <p:cNvCxnSpPr>
            <a:cxnSpLocks/>
            <a:stCxn id="14" idx="6"/>
            <a:endCxn id="16" idx="2"/>
          </p:cNvCxnSpPr>
          <p:nvPr/>
        </p:nvCxnSpPr>
        <p:spPr>
          <a:xfrm>
            <a:off x="2544762" y="5959642"/>
            <a:ext cx="1088858" cy="44115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AC23B25A-EDA9-41FE-9F6D-04C4DD521631}"/>
              </a:ext>
            </a:extLst>
          </p:cNvPr>
          <p:cNvCxnSpPr>
            <a:cxnSpLocks/>
            <a:stCxn id="5" idx="5"/>
            <a:endCxn id="9" idx="2"/>
          </p:cNvCxnSpPr>
          <p:nvPr/>
        </p:nvCxnSpPr>
        <p:spPr>
          <a:xfrm>
            <a:off x="4934254" y="2453601"/>
            <a:ext cx="1725308" cy="18952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EDF4534B-232A-4DEF-B4A0-1C06270BB06B}"/>
              </a:ext>
            </a:extLst>
          </p:cNvPr>
          <p:cNvCxnSpPr>
            <a:cxnSpLocks/>
            <a:stCxn id="5" idx="5"/>
            <a:endCxn id="10" idx="2"/>
          </p:cNvCxnSpPr>
          <p:nvPr/>
        </p:nvCxnSpPr>
        <p:spPr>
          <a:xfrm>
            <a:off x="4934254" y="2453601"/>
            <a:ext cx="4620908" cy="187546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6376407-3277-4A72-A5CC-E934BB9C868A}"/>
              </a:ext>
            </a:extLst>
          </p:cNvPr>
          <p:cNvCxnSpPr>
            <a:cxnSpLocks/>
            <a:stCxn id="21" idx="2"/>
            <a:endCxn id="6" idx="6"/>
          </p:cNvCxnSpPr>
          <p:nvPr/>
        </p:nvCxnSpPr>
        <p:spPr>
          <a:xfrm flipH="1" flipV="1">
            <a:off x="6824216" y="2205188"/>
            <a:ext cx="1901991" cy="28425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E5DE07D-3304-4FA9-9AD3-27B544042BAB}"/>
              </a:ext>
            </a:extLst>
          </p:cNvPr>
          <p:cNvCxnSpPr>
            <a:cxnSpLocks/>
            <a:stCxn id="21" idx="6"/>
            <a:endCxn id="11" idx="2"/>
          </p:cNvCxnSpPr>
          <p:nvPr/>
        </p:nvCxnSpPr>
        <p:spPr>
          <a:xfrm flipV="1">
            <a:off x="9183407" y="2186038"/>
            <a:ext cx="865052" cy="30340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E91031D9-DFF6-4F8D-83B6-EBC0CE675BD9}"/>
              </a:ext>
            </a:extLst>
          </p:cNvPr>
          <p:cNvCxnSpPr>
            <a:cxnSpLocks/>
            <a:stCxn id="10" idx="7"/>
            <a:endCxn id="11" idx="4"/>
          </p:cNvCxnSpPr>
          <p:nvPr/>
        </p:nvCxnSpPr>
        <p:spPr>
          <a:xfrm flipV="1">
            <a:off x="9945407" y="2414638"/>
            <a:ext cx="331652" cy="175278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99E70DB-F06D-4306-A844-EAB69F5C8BE0}"/>
              </a:ext>
            </a:extLst>
          </p:cNvPr>
          <p:cNvCxnSpPr>
            <a:cxnSpLocks/>
            <a:stCxn id="6" idx="5"/>
            <a:endCxn id="10" idx="1"/>
          </p:cNvCxnSpPr>
          <p:nvPr/>
        </p:nvCxnSpPr>
        <p:spPr>
          <a:xfrm>
            <a:off x="6757261" y="2366833"/>
            <a:ext cx="2864856" cy="18005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29228A1-02D6-400D-89E8-88773544A34D}"/>
              </a:ext>
            </a:extLst>
          </p:cNvPr>
          <p:cNvCxnSpPr>
            <a:cxnSpLocks/>
            <a:stCxn id="9" idx="6"/>
            <a:endCxn id="10" idx="3"/>
          </p:cNvCxnSpPr>
          <p:nvPr/>
        </p:nvCxnSpPr>
        <p:spPr>
          <a:xfrm>
            <a:off x="7116762" y="4348876"/>
            <a:ext cx="2505355" cy="1418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12562C3D-A41C-4FAC-929C-BE2074A9C34F}"/>
              </a:ext>
            </a:extLst>
          </p:cNvPr>
          <p:cNvCxnSpPr>
            <a:cxnSpLocks/>
            <a:stCxn id="8" idx="5"/>
            <a:endCxn id="9" idx="2"/>
          </p:cNvCxnSpPr>
          <p:nvPr/>
        </p:nvCxnSpPr>
        <p:spPr>
          <a:xfrm flipV="1">
            <a:off x="4956923" y="4348876"/>
            <a:ext cx="1702639" cy="227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CEB16979-ACAB-4F38-9049-72A419712FED}"/>
              </a:ext>
            </a:extLst>
          </p:cNvPr>
          <p:cNvCxnSpPr>
            <a:cxnSpLocks/>
            <a:stCxn id="8" idx="5"/>
            <a:endCxn id="15" idx="1"/>
          </p:cNvCxnSpPr>
          <p:nvPr/>
        </p:nvCxnSpPr>
        <p:spPr>
          <a:xfrm>
            <a:off x="4956923" y="4351150"/>
            <a:ext cx="1743525" cy="150871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DBA6C98A-6855-4D80-8DB6-DE36A5409550}"/>
              </a:ext>
            </a:extLst>
          </p:cNvPr>
          <p:cNvCxnSpPr>
            <a:cxnSpLocks/>
            <a:stCxn id="16" idx="7"/>
            <a:endCxn id="8" idx="3"/>
          </p:cNvCxnSpPr>
          <p:nvPr/>
        </p:nvCxnSpPr>
        <p:spPr>
          <a:xfrm flipV="1">
            <a:off x="4023865" y="4351150"/>
            <a:ext cx="609768" cy="188800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0E049F31-7D89-4CC4-867C-53484CC54BBD}"/>
              </a:ext>
            </a:extLst>
          </p:cNvPr>
          <p:cNvCxnSpPr>
            <a:cxnSpLocks/>
            <a:stCxn id="12" idx="1"/>
            <a:endCxn id="9" idx="5"/>
          </p:cNvCxnSpPr>
          <p:nvPr/>
        </p:nvCxnSpPr>
        <p:spPr>
          <a:xfrm flipH="1" flipV="1">
            <a:off x="7049807" y="4510521"/>
            <a:ext cx="1581710" cy="122052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EF15CD7-9A7D-41AF-A111-2A3DF6329C75}"/>
              </a:ext>
            </a:extLst>
          </p:cNvPr>
          <p:cNvCxnSpPr>
            <a:cxnSpLocks/>
            <a:stCxn id="15" idx="0"/>
            <a:endCxn id="9" idx="4"/>
          </p:cNvCxnSpPr>
          <p:nvPr/>
        </p:nvCxnSpPr>
        <p:spPr>
          <a:xfrm flipV="1">
            <a:off x="6862093" y="4577476"/>
            <a:ext cx="26069" cy="121542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5F571FF-FCA2-483D-9CE6-9E1D1D153A7C}"/>
              </a:ext>
            </a:extLst>
          </p:cNvPr>
          <p:cNvCxnSpPr>
            <a:cxnSpLocks/>
            <a:stCxn id="12" idx="7"/>
            <a:endCxn id="10" idx="3"/>
          </p:cNvCxnSpPr>
          <p:nvPr/>
        </p:nvCxnSpPr>
        <p:spPr>
          <a:xfrm flipV="1">
            <a:off x="8954807" y="4490708"/>
            <a:ext cx="667310" cy="124033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246DD9DF-8160-4641-9650-C43AC4667E86}"/>
              </a:ext>
            </a:extLst>
          </p:cNvPr>
          <p:cNvCxnSpPr>
            <a:cxnSpLocks/>
            <a:stCxn id="15" idx="6"/>
            <a:endCxn id="12" idx="2"/>
          </p:cNvCxnSpPr>
          <p:nvPr/>
        </p:nvCxnSpPr>
        <p:spPr>
          <a:xfrm flipV="1">
            <a:off x="7090693" y="5892687"/>
            <a:ext cx="1473869" cy="12881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5564F768-728B-4E62-B906-503403887B96}"/>
              </a:ext>
            </a:extLst>
          </p:cNvPr>
          <p:cNvSpPr txBox="1"/>
          <p:nvPr/>
        </p:nvSpPr>
        <p:spPr>
          <a:xfrm>
            <a:off x="7660911" y="1983895"/>
            <a:ext cx="228600" cy="369332"/>
          </a:xfrm>
          <a:prstGeom prst="rect">
            <a:avLst/>
          </a:prstGeom>
          <a:noFill/>
        </p:spPr>
        <p:txBody>
          <a:bodyPr wrap="square" rtlCol="0">
            <a:spAutoFit/>
          </a:bodyPr>
          <a:lstStyle/>
          <a:p>
            <a:pPr algn="ctr"/>
            <a:r>
              <a:rPr lang="en-US" dirty="0"/>
              <a:t>1</a:t>
            </a:r>
          </a:p>
        </p:txBody>
      </p:sp>
      <p:sp>
        <p:nvSpPr>
          <p:cNvPr id="124" name="TextBox 123">
            <a:extLst>
              <a:ext uri="{FF2B5EF4-FFF2-40B4-BE49-F238E27FC236}">
                <a16:creationId xmlns:a16="http://schemas.microsoft.com/office/drawing/2014/main" id="{0D3AC0BA-8721-4D2D-B487-ED646B6D0DB1}"/>
              </a:ext>
            </a:extLst>
          </p:cNvPr>
          <p:cNvSpPr txBox="1"/>
          <p:nvPr/>
        </p:nvSpPr>
        <p:spPr>
          <a:xfrm>
            <a:off x="5561817" y="3387211"/>
            <a:ext cx="228600" cy="369332"/>
          </a:xfrm>
          <a:prstGeom prst="rect">
            <a:avLst/>
          </a:prstGeom>
          <a:noFill/>
        </p:spPr>
        <p:txBody>
          <a:bodyPr wrap="square" rtlCol="0">
            <a:spAutoFit/>
          </a:bodyPr>
          <a:lstStyle/>
          <a:p>
            <a:pPr algn="ctr"/>
            <a:r>
              <a:rPr lang="en-US" dirty="0"/>
              <a:t>2</a:t>
            </a:r>
          </a:p>
        </p:txBody>
      </p:sp>
      <p:sp>
        <p:nvSpPr>
          <p:cNvPr id="125" name="TextBox 124">
            <a:extLst>
              <a:ext uri="{FF2B5EF4-FFF2-40B4-BE49-F238E27FC236}">
                <a16:creationId xmlns:a16="http://schemas.microsoft.com/office/drawing/2014/main" id="{BF53D24C-1739-4934-83FC-3B1D7285E1F9}"/>
              </a:ext>
            </a:extLst>
          </p:cNvPr>
          <p:cNvSpPr txBox="1"/>
          <p:nvPr/>
        </p:nvSpPr>
        <p:spPr>
          <a:xfrm>
            <a:off x="9288462" y="5142501"/>
            <a:ext cx="228600" cy="369332"/>
          </a:xfrm>
          <a:prstGeom prst="rect">
            <a:avLst/>
          </a:prstGeom>
          <a:noFill/>
        </p:spPr>
        <p:txBody>
          <a:bodyPr wrap="square" rtlCol="0">
            <a:spAutoFit/>
          </a:bodyPr>
          <a:lstStyle/>
          <a:p>
            <a:pPr algn="ctr"/>
            <a:r>
              <a:rPr lang="en-US" dirty="0"/>
              <a:t>3</a:t>
            </a:r>
          </a:p>
        </p:txBody>
      </p:sp>
      <p:sp>
        <p:nvSpPr>
          <p:cNvPr id="126" name="TextBox 125">
            <a:extLst>
              <a:ext uri="{FF2B5EF4-FFF2-40B4-BE49-F238E27FC236}">
                <a16:creationId xmlns:a16="http://schemas.microsoft.com/office/drawing/2014/main" id="{58B1821E-972B-4B08-A9C8-286B06FDAD5F}"/>
              </a:ext>
            </a:extLst>
          </p:cNvPr>
          <p:cNvSpPr txBox="1"/>
          <p:nvPr/>
        </p:nvSpPr>
        <p:spPr>
          <a:xfrm>
            <a:off x="2776232" y="2907691"/>
            <a:ext cx="228600" cy="369332"/>
          </a:xfrm>
          <a:prstGeom prst="rect">
            <a:avLst/>
          </a:prstGeom>
          <a:noFill/>
        </p:spPr>
        <p:txBody>
          <a:bodyPr wrap="square" rtlCol="0">
            <a:spAutoFit/>
          </a:bodyPr>
          <a:lstStyle/>
          <a:p>
            <a:pPr algn="ctr"/>
            <a:r>
              <a:rPr lang="en-US" dirty="0"/>
              <a:t>4</a:t>
            </a:r>
          </a:p>
        </p:txBody>
      </p:sp>
      <p:sp>
        <p:nvSpPr>
          <p:cNvPr id="127" name="TextBox 126">
            <a:extLst>
              <a:ext uri="{FF2B5EF4-FFF2-40B4-BE49-F238E27FC236}">
                <a16:creationId xmlns:a16="http://schemas.microsoft.com/office/drawing/2014/main" id="{AA6211C7-C756-4060-A3EE-015D5F33B553}"/>
              </a:ext>
            </a:extLst>
          </p:cNvPr>
          <p:cNvSpPr txBox="1"/>
          <p:nvPr/>
        </p:nvSpPr>
        <p:spPr>
          <a:xfrm>
            <a:off x="5600085" y="5111438"/>
            <a:ext cx="228600" cy="369332"/>
          </a:xfrm>
          <a:prstGeom prst="rect">
            <a:avLst/>
          </a:prstGeom>
          <a:noFill/>
        </p:spPr>
        <p:txBody>
          <a:bodyPr wrap="square" rtlCol="0">
            <a:spAutoFit/>
          </a:bodyPr>
          <a:lstStyle/>
          <a:p>
            <a:pPr algn="ctr"/>
            <a:r>
              <a:rPr lang="en-US" dirty="0"/>
              <a:t>5</a:t>
            </a:r>
          </a:p>
        </p:txBody>
      </p:sp>
      <p:sp>
        <p:nvSpPr>
          <p:cNvPr id="128" name="TextBox 127">
            <a:extLst>
              <a:ext uri="{FF2B5EF4-FFF2-40B4-BE49-F238E27FC236}">
                <a16:creationId xmlns:a16="http://schemas.microsoft.com/office/drawing/2014/main" id="{23F5C850-BE3F-4F02-AFED-20D58220F4EC}"/>
              </a:ext>
            </a:extLst>
          </p:cNvPr>
          <p:cNvSpPr txBox="1"/>
          <p:nvPr/>
        </p:nvSpPr>
        <p:spPr>
          <a:xfrm>
            <a:off x="10267255" y="3100948"/>
            <a:ext cx="228600" cy="369332"/>
          </a:xfrm>
          <a:prstGeom prst="rect">
            <a:avLst/>
          </a:prstGeom>
          <a:noFill/>
        </p:spPr>
        <p:txBody>
          <a:bodyPr wrap="square" rtlCol="0">
            <a:spAutoFit/>
          </a:bodyPr>
          <a:lstStyle/>
          <a:p>
            <a:pPr algn="ctr"/>
            <a:r>
              <a:rPr lang="en-US" dirty="0"/>
              <a:t>6</a:t>
            </a:r>
          </a:p>
        </p:txBody>
      </p:sp>
      <p:sp>
        <p:nvSpPr>
          <p:cNvPr id="129" name="TextBox 128">
            <a:extLst>
              <a:ext uri="{FF2B5EF4-FFF2-40B4-BE49-F238E27FC236}">
                <a16:creationId xmlns:a16="http://schemas.microsoft.com/office/drawing/2014/main" id="{9916E4D4-C264-42DA-84EF-CDF850A97198}"/>
              </a:ext>
            </a:extLst>
          </p:cNvPr>
          <p:cNvSpPr txBox="1"/>
          <p:nvPr/>
        </p:nvSpPr>
        <p:spPr>
          <a:xfrm>
            <a:off x="2623996" y="4762077"/>
            <a:ext cx="228600" cy="369332"/>
          </a:xfrm>
          <a:prstGeom prst="rect">
            <a:avLst/>
          </a:prstGeom>
          <a:noFill/>
        </p:spPr>
        <p:txBody>
          <a:bodyPr wrap="square" rtlCol="0">
            <a:spAutoFit/>
          </a:bodyPr>
          <a:lstStyle/>
          <a:p>
            <a:pPr algn="ctr"/>
            <a:r>
              <a:rPr lang="en-US" dirty="0"/>
              <a:t>7</a:t>
            </a:r>
          </a:p>
        </p:txBody>
      </p:sp>
      <p:sp>
        <p:nvSpPr>
          <p:cNvPr id="130" name="TextBox 129">
            <a:extLst>
              <a:ext uri="{FF2B5EF4-FFF2-40B4-BE49-F238E27FC236}">
                <a16:creationId xmlns:a16="http://schemas.microsoft.com/office/drawing/2014/main" id="{0F79894C-411C-4419-B937-E152812F5444}"/>
              </a:ext>
            </a:extLst>
          </p:cNvPr>
          <p:cNvSpPr txBox="1"/>
          <p:nvPr/>
        </p:nvSpPr>
        <p:spPr>
          <a:xfrm>
            <a:off x="4485076" y="3157559"/>
            <a:ext cx="228600" cy="369332"/>
          </a:xfrm>
          <a:prstGeom prst="rect">
            <a:avLst/>
          </a:prstGeom>
          <a:noFill/>
        </p:spPr>
        <p:txBody>
          <a:bodyPr wrap="square" rtlCol="0">
            <a:spAutoFit/>
          </a:bodyPr>
          <a:lstStyle/>
          <a:p>
            <a:pPr algn="ctr"/>
            <a:r>
              <a:rPr lang="en-US" dirty="0"/>
              <a:t>8</a:t>
            </a:r>
          </a:p>
        </p:txBody>
      </p:sp>
      <p:sp>
        <p:nvSpPr>
          <p:cNvPr id="131" name="TextBox 130">
            <a:extLst>
              <a:ext uri="{FF2B5EF4-FFF2-40B4-BE49-F238E27FC236}">
                <a16:creationId xmlns:a16="http://schemas.microsoft.com/office/drawing/2014/main" id="{18E3C811-91C2-44CE-99B7-9AB42F05CCDB}"/>
              </a:ext>
            </a:extLst>
          </p:cNvPr>
          <p:cNvSpPr txBox="1"/>
          <p:nvPr/>
        </p:nvSpPr>
        <p:spPr>
          <a:xfrm>
            <a:off x="7754378" y="6003576"/>
            <a:ext cx="228600" cy="369332"/>
          </a:xfrm>
          <a:prstGeom prst="rect">
            <a:avLst/>
          </a:prstGeom>
          <a:noFill/>
        </p:spPr>
        <p:txBody>
          <a:bodyPr wrap="square" rtlCol="0">
            <a:spAutoFit/>
          </a:bodyPr>
          <a:lstStyle/>
          <a:p>
            <a:pPr algn="ctr"/>
            <a:r>
              <a:rPr lang="en-US" dirty="0"/>
              <a:t>9</a:t>
            </a:r>
          </a:p>
        </p:txBody>
      </p:sp>
      <p:sp>
        <p:nvSpPr>
          <p:cNvPr id="132" name="TextBox 131">
            <a:extLst>
              <a:ext uri="{FF2B5EF4-FFF2-40B4-BE49-F238E27FC236}">
                <a16:creationId xmlns:a16="http://schemas.microsoft.com/office/drawing/2014/main" id="{55ADE8CA-39A1-43F9-81BC-D686340C09F3}"/>
              </a:ext>
            </a:extLst>
          </p:cNvPr>
          <p:cNvSpPr txBox="1"/>
          <p:nvPr/>
        </p:nvSpPr>
        <p:spPr>
          <a:xfrm>
            <a:off x="6875127" y="3362233"/>
            <a:ext cx="474186" cy="369332"/>
          </a:xfrm>
          <a:prstGeom prst="rect">
            <a:avLst/>
          </a:prstGeom>
          <a:noFill/>
        </p:spPr>
        <p:txBody>
          <a:bodyPr wrap="square" rtlCol="0">
            <a:spAutoFit/>
          </a:bodyPr>
          <a:lstStyle/>
          <a:p>
            <a:pPr algn="ctr"/>
            <a:r>
              <a:rPr lang="en-US" dirty="0"/>
              <a:t>10</a:t>
            </a:r>
          </a:p>
        </p:txBody>
      </p:sp>
      <p:sp>
        <p:nvSpPr>
          <p:cNvPr id="133" name="TextBox 132">
            <a:extLst>
              <a:ext uri="{FF2B5EF4-FFF2-40B4-BE49-F238E27FC236}">
                <a16:creationId xmlns:a16="http://schemas.microsoft.com/office/drawing/2014/main" id="{80185C70-A3C6-44DD-80B1-A74A27533564}"/>
              </a:ext>
            </a:extLst>
          </p:cNvPr>
          <p:cNvSpPr txBox="1"/>
          <p:nvPr/>
        </p:nvSpPr>
        <p:spPr>
          <a:xfrm>
            <a:off x="1143000" y="2820323"/>
            <a:ext cx="474186" cy="369332"/>
          </a:xfrm>
          <a:prstGeom prst="rect">
            <a:avLst/>
          </a:prstGeom>
          <a:noFill/>
        </p:spPr>
        <p:txBody>
          <a:bodyPr wrap="square" rtlCol="0">
            <a:spAutoFit/>
          </a:bodyPr>
          <a:lstStyle/>
          <a:p>
            <a:pPr algn="ctr"/>
            <a:r>
              <a:rPr lang="en-US" dirty="0"/>
              <a:t>11</a:t>
            </a:r>
          </a:p>
        </p:txBody>
      </p:sp>
      <p:sp>
        <p:nvSpPr>
          <p:cNvPr id="134" name="TextBox 133">
            <a:extLst>
              <a:ext uri="{FF2B5EF4-FFF2-40B4-BE49-F238E27FC236}">
                <a16:creationId xmlns:a16="http://schemas.microsoft.com/office/drawing/2014/main" id="{CDD75A4A-5856-46AC-AD86-9878C2975A23}"/>
              </a:ext>
            </a:extLst>
          </p:cNvPr>
          <p:cNvSpPr txBox="1"/>
          <p:nvPr/>
        </p:nvSpPr>
        <p:spPr>
          <a:xfrm>
            <a:off x="3258108" y="5099935"/>
            <a:ext cx="474186" cy="369332"/>
          </a:xfrm>
          <a:prstGeom prst="rect">
            <a:avLst/>
          </a:prstGeom>
          <a:noFill/>
        </p:spPr>
        <p:txBody>
          <a:bodyPr wrap="square" rtlCol="0">
            <a:spAutoFit/>
          </a:bodyPr>
          <a:lstStyle/>
          <a:p>
            <a:pPr algn="ctr"/>
            <a:r>
              <a:rPr lang="en-US" dirty="0"/>
              <a:t>12</a:t>
            </a:r>
          </a:p>
        </p:txBody>
      </p:sp>
      <p:sp>
        <p:nvSpPr>
          <p:cNvPr id="135" name="TextBox 134">
            <a:extLst>
              <a:ext uri="{FF2B5EF4-FFF2-40B4-BE49-F238E27FC236}">
                <a16:creationId xmlns:a16="http://schemas.microsoft.com/office/drawing/2014/main" id="{5657F925-3A0E-41A6-A37F-A2ABB25A31B3}"/>
              </a:ext>
            </a:extLst>
          </p:cNvPr>
          <p:cNvSpPr txBox="1"/>
          <p:nvPr/>
        </p:nvSpPr>
        <p:spPr>
          <a:xfrm>
            <a:off x="8090376" y="2836072"/>
            <a:ext cx="474186" cy="369332"/>
          </a:xfrm>
          <a:prstGeom prst="rect">
            <a:avLst/>
          </a:prstGeom>
          <a:noFill/>
        </p:spPr>
        <p:txBody>
          <a:bodyPr wrap="square" rtlCol="0">
            <a:spAutoFit/>
          </a:bodyPr>
          <a:lstStyle/>
          <a:p>
            <a:pPr algn="ctr"/>
            <a:r>
              <a:rPr lang="en-US" dirty="0"/>
              <a:t>13</a:t>
            </a:r>
          </a:p>
        </p:txBody>
      </p:sp>
      <p:sp>
        <p:nvSpPr>
          <p:cNvPr id="136" name="TextBox 135">
            <a:extLst>
              <a:ext uri="{FF2B5EF4-FFF2-40B4-BE49-F238E27FC236}">
                <a16:creationId xmlns:a16="http://schemas.microsoft.com/office/drawing/2014/main" id="{7F9C816F-DC8C-4D79-B35D-7BD7245C1CAC}"/>
              </a:ext>
            </a:extLst>
          </p:cNvPr>
          <p:cNvSpPr txBox="1"/>
          <p:nvPr/>
        </p:nvSpPr>
        <p:spPr>
          <a:xfrm>
            <a:off x="5413210" y="1816043"/>
            <a:ext cx="474186" cy="369332"/>
          </a:xfrm>
          <a:prstGeom prst="rect">
            <a:avLst/>
          </a:prstGeom>
          <a:noFill/>
        </p:spPr>
        <p:txBody>
          <a:bodyPr wrap="square" rtlCol="0">
            <a:spAutoFit/>
          </a:bodyPr>
          <a:lstStyle/>
          <a:p>
            <a:pPr algn="ctr"/>
            <a:r>
              <a:rPr lang="en-US" dirty="0"/>
              <a:t>14</a:t>
            </a:r>
          </a:p>
        </p:txBody>
      </p:sp>
      <p:sp>
        <p:nvSpPr>
          <p:cNvPr id="137" name="TextBox 136">
            <a:extLst>
              <a:ext uri="{FF2B5EF4-FFF2-40B4-BE49-F238E27FC236}">
                <a16:creationId xmlns:a16="http://schemas.microsoft.com/office/drawing/2014/main" id="{1C425824-E279-4C32-8423-D005F4E204E1}"/>
              </a:ext>
            </a:extLst>
          </p:cNvPr>
          <p:cNvSpPr txBox="1"/>
          <p:nvPr/>
        </p:nvSpPr>
        <p:spPr>
          <a:xfrm>
            <a:off x="7895253" y="4810414"/>
            <a:ext cx="474186" cy="369332"/>
          </a:xfrm>
          <a:prstGeom prst="rect">
            <a:avLst/>
          </a:prstGeom>
          <a:noFill/>
        </p:spPr>
        <p:txBody>
          <a:bodyPr wrap="square" rtlCol="0">
            <a:spAutoFit/>
          </a:bodyPr>
          <a:lstStyle/>
          <a:p>
            <a:pPr algn="ctr"/>
            <a:r>
              <a:rPr lang="en-US" dirty="0"/>
              <a:t>15</a:t>
            </a:r>
          </a:p>
        </p:txBody>
      </p:sp>
      <p:sp>
        <p:nvSpPr>
          <p:cNvPr id="138" name="TextBox 137">
            <a:extLst>
              <a:ext uri="{FF2B5EF4-FFF2-40B4-BE49-F238E27FC236}">
                <a16:creationId xmlns:a16="http://schemas.microsoft.com/office/drawing/2014/main" id="{A9167F14-429F-4B69-B8E5-41D21F12AA03}"/>
              </a:ext>
            </a:extLst>
          </p:cNvPr>
          <p:cNvSpPr txBox="1"/>
          <p:nvPr/>
        </p:nvSpPr>
        <p:spPr>
          <a:xfrm>
            <a:off x="3908704" y="3838292"/>
            <a:ext cx="474186" cy="369332"/>
          </a:xfrm>
          <a:prstGeom prst="rect">
            <a:avLst/>
          </a:prstGeom>
          <a:noFill/>
        </p:spPr>
        <p:txBody>
          <a:bodyPr wrap="square" rtlCol="0">
            <a:spAutoFit/>
          </a:bodyPr>
          <a:lstStyle/>
          <a:p>
            <a:pPr algn="ctr"/>
            <a:r>
              <a:rPr lang="en-US" dirty="0"/>
              <a:t>16</a:t>
            </a:r>
          </a:p>
        </p:txBody>
      </p:sp>
      <p:sp>
        <p:nvSpPr>
          <p:cNvPr id="139" name="TextBox 138">
            <a:extLst>
              <a:ext uri="{FF2B5EF4-FFF2-40B4-BE49-F238E27FC236}">
                <a16:creationId xmlns:a16="http://schemas.microsoft.com/office/drawing/2014/main" id="{DBDD0015-A67E-4277-ACD3-8C1ED8D8E909}"/>
              </a:ext>
            </a:extLst>
          </p:cNvPr>
          <p:cNvSpPr txBox="1"/>
          <p:nvPr/>
        </p:nvSpPr>
        <p:spPr>
          <a:xfrm>
            <a:off x="9361102" y="1889697"/>
            <a:ext cx="474186" cy="369332"/>
          </a:xfrm>
          <a:prstGeom prst="rect">
            <a:avLst/>
          </a:prstGeom>
          <a:noFill/>
        </p:spPr>
        <p:txBody>
          <a:bodyPr wrap="square" rtlCol="0">
            <a:spAutoFit/>
          </a:bodyPr>
          <a:lstStyle/>
          <a:p>
            <a:pPr algn="ctr"/>
            <a:r>
              <a:rPr lang="en-US" dirty="0"/>
              <a:t>17</a:t>
            </a:r>
          </a:p>
        </p:txBody>
      </p:sp>
      <p:sp>
        <p:nvSpPr>
          <p:cNvPr id="140" name="TextBox 139">
            <a:extLst>
              <a:ext uri="{FF2B5EF4-FFF2-40B4-BE49-F238E27FC236}">
                <a16:creationId xmlns:a16="http://schemas.microsoft.com/office/drawing/2014/main" id="{BC480A71-9D10-4A8F-9287-8289FC8B9485}"/>
              </a:ext>
            </a:extLst>
          </p:cNvPr>
          <p:cNvSpPr txBox="1"/>
          <p:nvPr/>
        </p:nvSpPr>
        <p:spPr>
          <a:xfrm>
            <a:off x="6387907" y="4929236"/>
            <a:ext cx="474186" cy="369332"/>
          </a:xfrm>
          <a:prstGeom prst="rect">
            <a:avLst/>
          </a:prstGeom>
          <a:noFill/>
        </p:spPr>
        <p:txBody>
          <a:bodyPr wrap="square" rtlCol="0">
            <a:spAutoFit/>
          </a:bodyPr>
          <a:lstStyle/>
          <a:p>
            <a:pPr algn="ctr"/>
            <a:r>
              <a:rPr lang="en-US" dirty="0"/>
              <a:t>18</a:t>
            </a:r>
          </a:p>
        </p:txBody>
      </p:sp>
      <p:sp>
        <p:nvSpPr>
          <p:cNvPr id="141" name="TextBox 140">
            <a:extLst>
              <a:ext uri="{FF2B5EF4-FFF2-40B4-BE49-F238E27FC236}">
                <a16:creationId xmlns:a16="http://schemas.microsoft.com/office/drawing/2014/main" id="{93C0078B-FB87-4969-9C39-15E68E7ACC51}"/>
              </a:ext>
            </a:extLst>
          </p:cNvPr>
          <p:cNvSpPr txBox="1"/>
          <p:nvPr/>
        </p:nvSpPr>
        <p:spPr>
          <a:xfrm>
            <a:off x="2804892" y="1834064"/>
            <a:ext cx="474186" cy="369332"/>
          </a:xfrm>
          <a:prstGeom prst="rect">
            <a:avLst/>
          </a:prstGeom>
          <a:noFill/>
        </p:spPr>
        <p:txBody>
          <a:bodyPr wrap="square" rtlCol="0">
            <a:spAutoFit/>
          </a:bodyPr>
          <a:lstStyle/>
          <a:p>
            <a:pPr algn="ctr"/>
            <a:r>
              <a:rPr lang="en-US" dirty="0"/>
              <a:t>19</a:t>
            </a:r>
          </a:p>
        </p:txBody>
      </p:sp>
      <p:sp>
        <p:nvSpPr>
          <p:cNvPr id="142" name="TextBox 141">
            <a:extLst>
              <a:ext uri="{FF2B5EF4-FFF2-40B4-BE49-F238E27FC236}">
                <a16:creationId xmlns:a16="http://schemas.microsoft.com/office/drawing/2014/main" id="{EB2CE150-60DC-4C32-AA41-AEE788F31CD1}"/>
              </a:ext>
            </a:extLst>
          </p:cNvPr>
          <p:cNvSpPr txBox="1"/>
          <p:nvPr/>
        </p:nvSpPr>
        <p:spPr>
          <a:xfrm>
            <a:off x="7895253" y="4009622"/>
            <a:ext cx="474186" cy="369332"/>
          </a:xfrm>
          <a:prstGeom prst="rect">
            <a:avLst/>
          </a:prstGeom>
          <a:noFill/>
        </p:spPr>
        <p:txBody>
          <a:bodyPr wrap="square" rtlCol="0">
            <a:spAutoFit/>
          </a:bodyPr>
          <a:lstStyle/>
          <a:p>
            <a:pPr algn="ctr"/>
            <a:r>
              <a:rPr lang="en-US" dirty="0"/>
              <a:t>20</a:t>
            </a:r>
          </a:p>
        </p:txBody>
      </p:sp>
      <p:sp>
        <p:nvSpPr>
          <p:cNvPr id="143" name="TextBox 142">
            <a:extLst>
              <a:ext uri="{FF2B5EF4-FFF2-40B4-BE49-F238E27FC236}">
                <a16:creationId xmlns:a16="http://schemas.microsoft.com/office/drawing/2014/main" id="{A98EE6FE-3297-4431-AAD9-836F472D8225}"/>
              </a:ext>
            </a:extLst>
          </p:cNvPr>
          <p:cNvSpPr txBox="1"/>
          <p:nvPr/>
        </p:nvSpPr>
        <p:spPr>
          <a:xfrm>
            <a:off x="4373671" y="5102512"/>
            <a:ext cx="474186" cy="369332"/>
          </a:xfrm>
          <a:prstGeom prst="rect">
            <a:avLst/>
          </a:prstGeom>
          <a:noFill/>
        </p:spPr>
        <p:txBody>
          <a:bodyPr wrap="square" rtlCol="0">
            <a:spAutoFit/>
          </a:bodyPr>
          <a:lstStyle/>
          <a:p>
            <a:pPr algn="ctr"/>
            <a:r>
              <a:rPr lang="en-US" dirty="0"/>
              <a:t>21</a:t>
            </a:r>
          </a:p>
        </p:txBody>
      </p:sp>
      <p:sp>
        <p:nvSpPr>
          <p:cNvPr id="144" name="TextBox 143">
            <a:extLst>
              <a:ext uri="{FF2B5EF4-FFF2-40B4-BE49-F238E27FC236}">
                <a16:creationId xmlns:a16="http://schemas.microsoft.com/office/drawing/2014/main" id="{A580F3CF-9BCF-4790-AB0D-074917563FCF}"/>
              </a:ext>
            </a:extLst>
          </p:cNvPr>
          <p:cNvSpPr txBox="1"/>
          <p:nvPr/>
        </p:nvSpPr>
        <p:spPr>
          <a:xfrm>
            <a:off x="5439024" y="3926127"/>
            <a:ext cx="474186" cy="369332"/>
          </a:xfrm>
          <a:prstGeom prst="rect">
            <a:avLst/>
          </a:prstGeom>
          <a:noFill/>
        </p:spPr>
        <p:txBody>
          <a:bodyPr wrap="square" rtlCol="0">
            <a:spAutoFit/>
          </a:bodyPr>
          <a:lstStyle/>
          <a:p>
            <a:pPr algn="ctr"/>
            <a:r>
              <a:rPr lang="en-US" dirty="0"/>
              <a:t>22</a:t>
            </a:r>
          </a:p>
        </p:txBody>
      </p:sp>
      <p:sp>
        <p:nvSpPr>
          <p:cNvPr id="145" name="TextBox 144">
            <a:extLst>
              <a:ext uri="{FF2B5EF4-FFF2-40B4-BE49-F238E27FC236}">
                <a16:creationId xmlns:a16="http://schemas.microsoft.com/office/drawing/2014/main" id="{C8A8E0AB-D4EB-4386-8BA4-097F527537C9}"/>
              </a:ext>
            </a:extLst>
          </p:cNvPr>
          <p:cNvSpPr txBox="1"/>
          <p:nvPr/>
        </p:nvSpPr>
        <p:spPr>
          <a:xfrm>
            <a:off x="3598141" y="3031906"/>
            <a:ext cx="474186" cy="369332"/>
          </a:xfrm>
          <a:prstGeom prst="rect">
            <a:avLst/>
          </a:prstGeom>
          <a:noFill/>
        </p:spPr>
        <p:txBody>
          <a:bodyPr wrap="square" rtlCol="0">
            <a:spAutoFit/>
          </a:bodyPr>
          <a:lstStyle/>
          <a:p>
            <a:pPr algn="ctr"/>
            <a:r>
              <a:rPr lang="en-US" dirty="0"/>
              <a:t>23</a:t>
            </a:r>
          </a:p>
        </p:txBody>
      </p:sp>
      <p:sp>
        <p:nvSpPr>
          <p:cNvPr id="64" name="TextBox 63">
            <a:extLst>
              <a:ext uri="{FF2B5EF4-FFF2-40B4-BE49-F238E27FC236}">
                <a16:creationId xmlns:a16="http://schemas.microsoft.com/office/drawing/2014/main" id="{9A1AC690-5D7F-4BB4-8CAE-350823016A57}"/>
              </a:ext>
            </a:extLst>
          </p:cNvPr>
          <p:cNvSpPr txBox="1"/>
          <p:nvPr/>
        </p:nvSpPr>
        <p:spPr>
          <a:xfrm>
            <a:off x="2711563" y="6252807"/>
            <a:ext cx="474186" cy="369332"/>
          </a:xfrm>
          <a:prstGeom prst="rect">
            <a:avLst/>
          </a:prstGeom>
          <a:noFill/>
        </p:spPr>
        <p:txBody>
          <a:bodyPr wrap="square" rtlCol="0">
            <a:spAutoFit/>
          </a:bodyPr>
          <a:lstStyle/>
          <a:p>
            <a:pPr algn="ctr"/>
            <a:r>
              <a:rPr lang="en-US"/>
              <a:t>24</a:t>
            </a:r>
            <a:endParaRPr lang="en-US" dirty="0"/>
          </a:p>
        </p:txBody>
      </p:sp>
    </p:spTree>
    <p:extLst>
      <p:ext uri="{BB962C8B-B14F-4D97-AF65-F5344CB8AC3E}">
        <p14:creationId xmlns:p14="http://schemas.microsoft.com/office/powerpoint/2010/main" val="14774005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D282C2-4286-43F9-83E0-B07F6D79F998}"/>
              </a:ext>
            </a:extLst>
          </p:cNvPr>
          <p:cNvSpPr>
            <a:spLocks noGrp="1"/>
          </p:cNvSpPr>
          <p:nvPr>
            <p:ph type="title"/>
          </p:nvPr>
        </p:nvSpPr>
        <p:spPr/>
        <p:txBody>
          <a:bodyPr/>
          <a:lstStyle/>
          <a:p>
            <a:r>
              <a:rPr lang="en-US" dirty="0"/>
              <a:t>Probability and Counting</a:t>
            </a:r>
          </a:p>
        </p:txBody>
      </p:sp>
      <p:sp>
        <p:nvSpPr>
          <p:cNvPr id="5" name="Text Placeholder 4">
            <a:extLst>
              <a:ext uri="{FF2B5EF4-FFF2-40B4-BE49-F238E27FC236}">
                <a16:creationId xmlns:a16="http://schemas.microsoft.com/office/drawing/2014/main" id="{64732940-ACDD-4F3B-A146-FEB3F1222C2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799202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Multiplication rule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a:t>If an operation has </a:t>
                </a:r>
                <a14:m>
                  <m:oMath xmlns:m="http://schemas.openxmlformats.org/officeDocument/2006/math">
                    <m:r>
                      <a:rPr lang="en-US" i="1" dirty="0" smtClean="0">
                        <a:latin typeface="Cambria Math" panose="02040503050406030204" pitchFamily="18" charset="0"/>
                      </a:rPr>
                      <m:t>𝑘</m:t>
                    </m:r>
                  </m:oMath>
                </a14:m>
                <a:r>
                  <a:rPr lang="en-US" dirty="0"/>
                  <a:t> steps such that</a:t>
                </a:r>
              </a:p>
              <a:p>
                <a:pPr lvl="1"/>
                <a:r>
                  <a:rPr lang="en-US" dirty="0"/>
                  <a:t>Step </a:t>
                </a:r>
                <a14:m>
                  <m:oMath xmlns:m="http://schemas.openxmlformats.org/officeDocument/2006/math">
                    <m:r>
                      <a:rPr lang="en-US" i="1" dirty="0" smtClean="0">
                        <a:latin typeface="Cambria Math" panose="02040503050406030204" pitchFamily="18" charset="0"/>
                      </a:rPr>
                      <m:t>1</m:t>
                    </m:r>
                  </m:oMath>
                </a14:m>
                <a:r>
                  <a:rPr lang="en-US" dirty="0"/>
                  <a:t> can be performed in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𝑛</m:t>
                        </m:r>
                      </m:e>
                      <m:sub>
                        <m:r>
                          <a:rPr lang="en-US" b="0" i="1" dirty="0" smtClean="0">
                            <a:latin typeface="Cambria Math" panose="02040503050406030204" pitchFamily="18" charset="0"/>
                          </a:rPr>
                          <m:t>1</m:t>
                        </m:r>
                      </m:sub>
                    </m:sSub>
                  </m:oMath>
                </a14:m>
                <a:r>
                  <a:rPr lang="en-US" dirty="0"/>
                  <a:t> ways</a:t>
                </a:r>
              </a:p>
              <a:p>
                <a:pPr lvl="1"/>
                <a:r>
                  <a:rPr lang="en-US" dirty="0"/>
                  <a:t>Step </a:t>
                </a:r>
                <a14:m>
                  <m:oMath xmlns:m="http://schemas.openxmlformats.org/officeDocument/2006/math">
                    <m:r>
                      <a:rPr lang="en-US" i="1" dirty="0" smtClean="0">
                        <a:latin typeface="Cambria Math" panose="02040503050406030204" pitchFamily="18" charset="0"/>
                      </a:rPr>
                      <m:t>2</m:t>
                    </m:r>
                  </m:oMath>
                </a14:m>
                <a:r>
                  <a:rPr lang="en-US" dirty="0"/>
                  <a:t> can be performed in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𝑛</m:t>
                        </m:r>
                      </m:e>
                      <m:sub>
                        <m:r>
                          <a:rPr lang="en-US" b="0" i="1" dirty="0" smtClean="0">
                            <a:latin typeface="Cambria Math" panose="02040503050406030204" pitchFamily="18" charset="0"/>
                          </a:rPr>
                          <m:t>2</m:t>
                        </m:r>
                      </m:sub>
                    </m:sSub>
                  </m:oMath>
                </a14:m>
                <a:r>
                  <a:rPr lang="en-US" dirty="0"/>
                  <a:t> ways</a:t>
                </a:r>
              </a:p>
              <a:p>
                <a:pPr lvl="1">
                  <a:buNone/>
                </a:pPr>
                <a:r>
                  <a:rPr lang="en-US" dirty="0"/>
                  <a:t>	…</a:t>
                </a:r>
              </a:p>
              <a:p>
                <a:pPr lvl="1"/>
                <a:r>
                  <a:rPr lang="en-US" dirty="0"/>
                  <a:t>Step </a:t>
                </a:r>
                <a14:m>
                  <m:oMath xmlns:m="http://schemas.openxmlformats.org/officeDocument/2006/math">
                    <m:r>
                      <a:rPr lang="en-US" i="1" dirty="0" smtClean="0">
                        <a:latin typeface="Cambria Math" panose="02040503050406030204" pitchFamily="18" charset="0"/>
                      </a:rPr>
                      <m:t>𝑘</m:t>
                    </m:r>
                  </m:oMath>
                </a14:m>
                <a:r>
                  <a:rPr lang="en-US" dirty="0"/>
                  <a:t> can be performed in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𝑛</m:t>
                        </m:r>
                      </m:e>
                      <m:sub>
                        <m:r>
                          <a:rPr lang="en-US" b="0" i="1" dirty="0" smtClean="0">
                            <a:latin typeface="Cambria Math" panose="02040503050406030204" pitchFamily="18" charset="0"/>
                          </a:rPr>
                          <m:t>𝑘</m:t>
                        </m:r>
                      </m:sub>
                    </m:sSub>
                  </m:oMath>
                </a14:m>
                <a:r>
                  <a:rPr lang="en-US" dirty="0"/>
                  <a:t> ways</a:t>
                </a:r>
              </a:p>
              <a:p>
                <a:r>
                  <a:rPr lang="en-US" dirty="0"/>
                  <a:t>Then, the entire operation can be performed in </a:t>
                </a:r>
                <a14:m>
                  <m:oMath xmlns:m="http://schemas.openxmlformats.org/officeDocument/2006/math">
                    <m:nary>
                      <m:naryPr>
                        <m:chr m:val="∏"/>
                        <m:ctrlPr>
                          <a:rPr lang="en-US" b="0" i="1" dirty="0" smtClean="0">
                            <a:latin typeface="Cambria Math" panose="02040503050406030204" pitchFamily="18" charset="0"/>
                          </a:rPr>
                        </m:ctrlPr>
                      </m:naryPr>
                      <m:sub>
                        <m:r>
                          <m:rPr>
                            <m:brk m:alnAt="23"/>
                          </m:rPr>
                          <a:rPr lang="en-US" b="0" i="1" dirty="0" smtClean="0">
                            <a:latin typeface="Cambria Math" panose="02040503050406030204" pitchFamily="18" charset="0"/>
                          </a:rPr>
                          <m:t>𝑖</m:t>
                        </m:r>
                        <m:r>
                          <a:rPr lang="en-US" b="0" i="1" dirty="0" smtClean="0">
                            <a:latin typeface="Cambria Math" panose="02040503050406030204" pitchFamily="18" charset="0"/>
                          </a:rPr>
                          <m:t>=1</m:t>
                        </m:r>
                      </m:sub>
                      <m:sup>
                        <m:r>
                          <a:rPr lang="en-US" b="0" i="1" dirty="0" smtClean="0">
                            <a:latin typeface="Cambria Math" panose="02040503050406030204" pitchFamily="18" charset="0"/>
                          </a:rPr>
                          <m:t>𝑘</m:t>
                        </m:r>
                      </m:sup>
                      <m:e>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𝑛</m:t>
                            </m:r>
                          </m:e>
                          <m:sub>
                            <m:r>
                              <a:rPr lang="en-US" b="0" i="1" dirty="0" smtClean="0">
                                <a:latin typeface="Cambria Math" panose="02040503050406030204" pitchFamily="18" charset="0"/>
                              </a:rPr>
                              <m:t>𝑖</m:t>
                            </m:r>
                          </m:sub>
                        </m:sSub>
                      </m:e>
                    </m:nary>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𝑛</m:t>
                        </m:r>
                      </m:e>
                      <m:sub>
                        <m:r>
                          <a:rPr lang="en-US" b="0" i="1" dirty="0" smtClean="0">
                            <a:latin typeface="Cambria Math" panose="02040503050406030204" pitchFamily="18" charset="0"/>
                          </a:rPr>
                          <m:t>1</m:t>
                        </m:r>
                      </m:sub>
                    </m:sSub>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𝑛</m:t>
                        </m:r>
                      </m:e>
                      <m:sub>
                        <m:r>
                          <a:rPr lang="en-US" b="0" i="1" dirty="0" smtClean="0">
                            <a:latin typeface="Cambria Math" panose="02040503050406030204" pitchFamily="18" charset="0"/>
                          </a:rPr>
                          <m:t>2</m:t>
                        </m:r>
                      </m:sub>
                    </m:sSub>
                    <m:r>
                      <a:rPr lang="en-US"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i="1" dirty="0" err="1" smtClean="0">
                            <a:latin typeface="Cambria Math" panose="02040503050406030204" pitchFamily="18" charset="0"/>
                          </a:rPr>
                          <m:t>𝑛</m:t>
                        </m:r>
                      </m:e>
                      <m:sub>
                        <m:r>
                          <a:rPr lang="en-US" b="0" i="1" dirty="0" smtClean="0">
                            <a:latin typeface="Cambria Math" panose="02040503050406030204" pitchFamily="18" charset="0"/>
                          </a:rPr>
                          <m:t>𝑘</m:t>
                        </m:r>
                      </m:sub>
                    </m:sSub>
                  </m:oMath>
                </a14:m>
                <a:r>
                  <a:rPr lang="en-US" dirty="0"/>
                  <a:t> ways</a:t>
                </a:r>
              </a:p>
              <a:p>
                <a:r>
                  <a:rPr lang="en-US" dirty="0"/>
                  <a:t>This rule only applies when each step always takes the same number of ways (unlike the previous possibility tree example)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1581"/>
                </a:stretch>
              </a:blipFill>
            </p:spPr>
            <p:txBody>
              <a:bodyPr/>
              <a:lstStyle/>
              <a:p>
                <a:r>
                  <a:rPr lang="en-US">
                    <a:noFill/>
                  </a:rPr>
                  <a:t> </a:t>
                </a:r>
              </a:p>
            </p:txBody>
          </p:sp>
        </mc:Fallback>
      </mc:AlternateContent>
    </p:spTree>
    <p:extLst>
      <p:ext uri="{BB962C8B-B14F-4D97-AF65-F5344CB8AC3E}">
        <p14:creationId xmlns:p14="http://schemas.microsoft.com/office/powerpoint/2010/main" val="4142918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 and inclusion/exclusion rules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85000" lnSpcReduction="20000"/>
              </a:bodyPr>
              <a:lstStyle/>
              <a:p>
                <a:r>
                  <a:rPr lang="en-US" dirty="0"/>
                  <a:t>If a finite set </a:t>
                </a:r>
                <a14:m>
                  <m:oMath xmlns:m="http://schemas.openxmlformats.org/officeDocument/2006/math">
                    <m:r>
                      <a:rPr lang="en-US" i="1" dirty="0">
                        <a:latin typeface="Cambria Math" panose="02040503050406030204" pitchFamily="18" charset="0"/>
                      </a:rPr>
                      <m:t>𝐴</m:t>
                    </m:r>
                  </m:oMath>
                </a14:m>
                <a:r>
                  <a:rPr lang="en-US" i="1" dirty="0"/>
                  <a:t> </a:t>
                </a:r>
                <a:r>
                  <a:rPr lang="en-US" dirty="0"/>
                  <a:t>equals the union of </a:t>
                </a:r>
                <a14:m>
                  <m:oMath xmlns:m="http://schemas.openxmlformats.org/officeDocument/2006/math">
                    <m:r>
                      <a:rPr lang="en-US" i="1" dirty="0">
                        <a:latin typeface="Cambria Math" panose="02040503050406030204" pitchFamily="18" charset="0"/>
                      </a:rPr>
                      <m:t>𝑘</m:t>
                    </m:r>
                  </m:oMath>
                </a14:m>
                <a:r>
                  <a:rPr lang="en-US" dirty="0"/>
                  <a:t> distinct mutually disjoint subsets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𝐴</m:t>
                        </m:r>
                      </m:e>
                      <m:sub>
                        <m:r>
                          <a:rPr lang="en-US" i="1" dirty="0">
                            <a:latin typeface="Cambria Math" panose="02040503050406030204" pitchFamily="18" charset="0"/>
                          </a:rPr>
                          <m:t>1</m:t>
                        </m:r>
                      </m:sub>
                    </m:sSub>
                  </m:oMath>
                </a14:m>
                <a:r>
                  <a:rPr lang="en-US" dirty="0"/>
                  <a:t>,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𝐴</m:t>
                        </m:r>
                      </m:e>
                      <m:sub>
                        <m:r>
                          <a:rPr lang="en-US" i="1" dirty="0">
                            <a:latin typeface="Cambria Math" panose="02040503050406030204" pitchFamily="18" charset="0"/>
                          </a:rPr>
                          <m:t>2</m:t>
                        </m:r>
                      </m:sub>
                    </m:sSub>
                  </m:oMath>
                </a14:m>
                <a:r>
                  <a:rPr lang="en-US" dirty="0"/>
                  <a:t>, …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𝐴</m:t>
                        </m:r>
                      </m:e>
                      <m:sub>
                        <m:r>
                          <a:rPr lang="en-US" i="1" dirty="0">
                            <a:latin typeface="Cambria Math" panose="02040503050406030204" pitchFamily="18" charset="0"/>
                          </a:rPr>
                          <m:t>𝑘</m:t>
                        </m:r>
                      </m:sub>
                    </m:sSub>
                  </m:oMath>
                </a14:m>
                <a:r>
                  <a:rPr lang="en-US" dirty="0"/>
                  <a:t>, then:</a:t>
                </a:r>
              </a:p>
              <a:p>
                <a:pPr>
                  <a:buNone/>
                </a:pPr>
                <a:endParaRPr lang="en-US" i="1" dirty="0"/>
              </a:p>
              <a:p>
                <a:pPr>
                  <a:buNone/>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𝑁</m:t>
                      </m:r>
                      <m:r>
                        <a:rPr lang="en-US" i="1" dirty="0">
                          <a:latin typeface="Cambria Math" panose="02040503050406030204" pitchFamily="18" charset="0"/>
                        </a:rPr>
                        <m:t>(</m:t>
                      </m:r>
                      <m:r>
                        <a:rPr lang="en-US" i="1" dirty="0">
                          <a:latin typeface="Cambria Math" panose="02040503050406030204" pitchFamily="18" charset="0"/>
                        </a:rPr>
                        <m:t>𝐴</m:t>
                      </m:r>
                      <m:r>
                        <a:rPr lang="en-US" i="1" dirty="0">
                          <a:latin typeface="Cambria Math" panose="02040503050406030204" pitchFamily="18" charset="0"/>
                        </a:rPr>
                        <m:t>) = </m:t>
                      </m:r>
                      <m:r>
                        <a:rPr lang="en-US" i="1" dirty="0">
                          <a:latin typeface="Cambria Math" panose="02040503050406030204" pitchFamily="18" charset="0"/>
                        </a:rPr>
                        <m:t>𝑁</m:t>
                      </m:r>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𝐴</m:t>
                          </m:r>
                        </m:e>
                        <m:sub>
                          <m:r>
                            <a:rPr lang="en-US" i="1" dirty="0">
                              <a:latin typeface="Cambria Math" panose="02040503050406030204" pitchFamily="18" charset="0"/>
                            </a:rPr>
                            <m:t>1</m:t>
                          </m:r>
                        </m:sub>
                      </m:sSub>
                      <m:r>
                        <a:rPr lang="en-US" i="1" dirty="0">
                          <a:latin typeface="Cambria Math" panose="02040503050406030204" pitchFamily="18" charset="0"/>
                        </a:rPr>
                        <m:t>) + </m:t>
                      </m:r>
                      <m:r>
                        <a:rPr lang="en-US" i="1" dirty="0">
                          <a:latin typeface="Cambria Math" panose="02040503050406030204" pitchFamily="18" charset="0"/>
                        </a:rPr>
                        <m:t>𝑁</m:t>
                      </m:r>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𝐴</m:t>
                          </m:r>
                        </m:e>
                        <m:sub>
                          <m:r>
                            <a:rPr lang="en-US" i="1" dirty="0">
                              <a:latin typeface="Cambria Math" panose="02040503050406030204" pitchFamily="18" charset="0"/>
                            </a:rPr>
                            <m:t>2</m:t>
                          </m:r>
                        </m:sub>
                      </m:sSub>
                      <m:r>
                        <a:rPr lang="en-US" i="1" dirty="0">
                          <a:latin typeface="Cambria Math" panose="02040503050406030204" pitchFamily="18" charset="0"/>
                        </a:rPr>
                        <m:t>) + … + </m:t>
                      </m:r>
                      <m:r>
                        <a:rPr lang="en-US" i="1" dirty="0">
                          <a:latin typeface="Cambria Math" panose="02040503050406030204" pitchFamily="18" charset="0"/>
                        </a:rPr>
                        <m:t>𝑁</m:t>
                      </m:r>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𝐴</m:t>
                          </m:r>
                        </m:e>
                        <m:sub>
                          <m:r>
                            <a:rPr lang="en-US" i="1" dirty="0">
                              <a:latin typeface="Cambria Math" panose="02040503050406030204" pitchFamily="18" charset="0"/>
                            </a:rPr>
                            <m:t>𝑘</m:t>
                          </m:r>
                        </m:sub>
                      </m:sSub>
                      <m:r>
                        <a:rPr lang="en-US" i="1" dirty="0">
                          <a:latin typeface="Cambria Math" panose="02040503050406030204" pitchFamily="18" charset="0"/>
                        </a:rPr>
                        <m:t>)</m:t>
                      </m:r>
                    </m:oMath>
                  </m:oMathPara>
                </a14:m>
                <a:endParaRPr lang="en-US" dirty="0"/>
              </a:p>
              <a:p>
                <a:pPr marL="118872" indent="0">
                  <a:buNone/>
                </a:pPr>
                <a:endParaRPr lang="en-US" dirty="0"/>
              </a:p>
              <a:p>
                <a:r>
                  <a:rPr lang="en-US" dirty="0"/>
                  <a:t>If </a:t>
                </a:r>
                <a14:m>
                  <m:oMath xmlns:m="http://schemas.openxmlformats.org/officeDocument/2006/math">
                    <m:r>
                      <a:rPr lang="en-US" i="1" dirty="0" smtClean="0">
                        <a:latin typeface="Cambria Math" panose="02040503050406030204" pitchFamily="18" charset="0"/>
                      </a:rPr>
                      <m:t>𝐴</m:t>
                    </m:r>
                  </m:oMath>
                </a14:m>
                <a:r>
                  <a:rPr lang="en-US" dirty="0"/>
                  <a:t>, </a:t>
                </a:r>
                <a14:m>
                  <m:oMath xmlns:m="http://schemas.openxmlformats.org/officeDocument/2006/math">
                    <m:r>
                      <a:rPr lang="en-US" i="1" dirty="0" smtClean="0">
                        <a:latin typeface="Cambria Math" panose="02040503050406030204" pitchFamily="18" charset="0"/>
                      </a:rPr>
                      <m:t>𝐵</m:t>
                    </m:r>
                  </m:oMath>
                </a14:m>
                <a:r>
                  <a:rPr lang="en-US" dirty="0"/>
                  <a:t>, </a:t>
                </a:r>
                <a14:m>
                  <m:oMath xmlns:m="http://schemas.openxmlformats.org/officeDocument/2006/math">
                    <m:r>
                      <a:rPr lang="en-US" i="1" dirty="0" smtClean="0">
                        <a:latin typeface="Cambria Math" panose="02040503050406030204" pitchFamily="18" charset="0"/>
                      </a:rPr>
                      <m:t>𝐶</m:t>
                    </m:r>
                  </m:oMath>
                </a14:m>
                <a:r>
                  <a:rPr lang="en-US" dirty="0"/>
                  <a:t> are any finite sets, then</a:t>
                </a:r>
              </a:p>
              <a:p>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	</m:t>
                      </m:r>
                      <m:r>
                        <a:rPr lang="en-US" i="1" dirty="0" smtClean="0">
                          <a:latin typeface="Cambria Math" panose="02040503050406030204" pitchFamily="18" charset="0"/>
                        </a:rPr>
                        <m:t>𝑁</m:t>
                      </m:r>
                      <m:r>
                        <a:rPr lang="en-US" i="1" dirty="0" smtClean="0">
                          <a:latin typeface="Cambria Math" panose="02040503050406030204" pitchFamily="18" charset="0"/>
                        </a:rPr>
                        <m:t>(</m:t>
                      </m:r>
                      <m:r>
                        <a:rPr lang="en-US" i="1" dirty="0" smtClean="0">
                          <a:latin typeface="Cambria Math" panose="02040503050406030204" pitchFamily="18" charset="0"/>
                        </a:rPr>
                        <m:t>𝐴</m:t>
                      </m:r>
                      <m:r>
                        <a:rPr lang="en-US" b="0" i="1" dirty="0" smtClean="0">
                          <a:latin typeface="Cambria Math" panose="02040503050406030204" pitchFamily="18" charset="0"/>
                        </a:rPr>
                        <m:t>∪</m:t>
                      </m:r>
                      <m:r>
                        <a:rPr lang="en-US" i="1" dirty="0" smtClean="0">
                          <a:latin typeface="Cambria Math" panose="02040503050406030204" pitchFamily="18" charset="0"/>
                          <a:sym typeface="Symbol"/>
                        </a:rPr>
                        <m:t>𝐵</m:t>
                      </m:r>
                      <m:r>
                        <a:rPr lang="en-US" i="1" dirty="0" smtClean="0">
                          <a:latin typeface="Cambria Math" panose="02040503050406030204" pitchFamily="18" charset="0"/>
                          <a:sym typeface="Symbol"/>
                        </a:rPr>
                        <m:t>) = </m:t>
                      </m:r>
                      <m:r>
                        <a:rPr lang="en-US" i="1" dirty="0" smtClean="0">
                          <a:latin typeface="Cambria Math" panose="02040503050406030204" pitchFamily="18" charset="0"/>
                          <a:sym typeface="Symbol"/>
                        </a:rPr>
                        <m:t>𝑁</m:t>
                      </m:r>
                      <m:r>
                        <a:rPr lang="en-US" i="1" dirty="0" smtClean="0">
                          <a:latin typeface="Cambria Math" panose="02040503050406030204" pitchFamily="18" charset="0"/>
                          <a:sym typeface="Symbol"/>
                        </a:rPr>
                        <m:t>(</m:t>
                      </m:r>
                      <m:r>
                        <a:rPr lang="en-US" i="1" dirty="0" smtClean="0">
                          <a:latin typeface="Cambria Math" panose="02040503050406030204" pitchFamily="18" charset="0"/>
                          <a:sym typeface="Symbol"/>
                        </a:rPr>
                        <m:t>𝐴</m:t>
                      </m:r>
                      <m:r>
                        <a:rPr lang="en-US" i="1" dirty="0" smtClean="0">
                          <a:latin typeface="Cambria Math" panose="02040503050406030204" pitchFamily="18" charset="0"/>
                          <a:sym typeface="Symbol"/>
                        </a:rPr>
                        <m:t>) + </m:t>
                      </m:r>
                      <m:r>
                        <a:rPr lang="en-US" i="1" dirty="0" smtClean="0">
                          <a:latin typeface="Cambria Math" panose="02040503050406030204" pitchFamily="18" charset="0"/>
                          <a:sym typeface="Symbol"/>
                        </a:rPr>
                        <m:t>𝑁</m:t>
                      </m:r>
                      <m:r>
                        <a:rPr lang="en-US" i="1" dirty="0" smtClean="0">
                          <a:latin typeface="Cambria Math" panose="02040503050406030204" pitchFamily="18" charset="0"/>
                          <a:sym typeface="Symbol"/>
                        </a:rPr>
                        <m:t>(</m:t>
                      </m:r>
                      <m:r>
                        <a:rPr lang="en-US" i="1" dirty="0" smtClean="0">
                          <a:latin typeface="Cambria Math" panose="02040503050406030204" pitchFamily="18" charset="0"/>
                          <a:sym typeface="Symbol"/>
                        </a:rPr>
                        <m:t>𝐵</m:t>
                      </m:r>
                      <m:r>
                        <a:rPr lang="en-US" i="1" dirty="0" smtClean="0">
                          <a:latin typeface="Cambria Math" panose="02040503050406030204" pitchFamily="18" charset="0"/>
                          <a:sym typeface="Symbol"/>
                        </a:rPr>
                        <m:t>) – </m:t>
                      </m:r>
                      <m:r>
                        <a:rPr lang="en-US" i="1" dirty="0" smtClean="0">
                          <a:latin typeface="Cambria Math" panose="02040503050406030204" pitchFamily="18" charset="0"/>
                          <a:sym typeface="Symbol"/>
                        </a:rPr>
                        <m:t>𝑁</m:t>
                      </m:r>
                      <m:r>
                        <a:rPr lang="en-US" i="1" dirty="0" smtClean="0">
                          <a:latin typeface="Cambria Math" panose="02040503050406030204" pitchFamily="18" charset="0"/>
                          <a:sym typeface="Symbol"/>
                        </a:rPr>
                        <m:t>(</m:t>
                      </m:r>
                      <m:r>
                        <a:rPr lang="en-US" i="1" dirty="0" smtClean="0">
                          <a:latin typeface="Cambria Math" panose="02040503050406030204" pitchFamily="18" charset="0"/>
                          <a:sym typeface="Symbol"/>
                        </a:rPr>
                        <m:t>𝐴</m:t>
                      </m:r>
                      <m:r>
                        <a:rPr lang="en-US" b="0" i="1" dirty="0" smtClean="0">
                          <a:latin typeface="Cambria Math" panose="02040503050406030204" pitchFamily="18" charset="0"/>
                          <a:sym typeface="Symbol"/>
                        </a:rPr>
                        <m:t>∩</m:t>
                      </m:r>
                      <m:r>
                        <a:rPr lang="en-US" i="1" dirty="0" smtClean="0">
                          <a:latin typeface="Cambria Math" panose="02040503050406030204" pitchFamily="18" charset="0"/>
                          <a:sym typeface="Symbol"/>
                        </a:rPr>
                        <m:t>𝐵</m:t>
                      </m:r>
                      <m:r>
                        <a:rPr lang="en-US" i="1" dirty="0" smtClean="0">
                          <a:latin typeface="Cambria Math" panose="02040503050406030204" pitchFamily="18" charset="0"/>
                          <a:sym typeface="Symbol"/>
                        </a:rPr>
                        <m:t>)</m:t>
                      </m:r>
                    </m:oMath>
                  </m:oMathPara>
                </a14:m>
                <a:endParaRPr lang="en-US" dirty="0">
                  <a:sym typeface="Symbol"/>
                </a:endParaRPr>
              </a:p>
              <a:p>
                <a:r>
                  <a:rPr lang="en-US" dirty="0">
                    <a:sym typeface="Symbol"/>
                  </a:rPr>
                  <a:t>And</a:t>
                </a:r>
              </a:p>
              <a:p>
                <a:endParaRPr lang="en-US" dirty="0">
                  <a:sym typeface="Symbol"/>
                </a:endParaRPr>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	</m:t>
                      </m:r>
                      <m:r>
                        <a:rPr lang="en-US" i="1" dirty="0" smtClean="0">
                          <a:latin typeface="Cambria Math" panose="02040503050406030204" pitchFamily="18" charset="0"/>
                        </a:rPr>
                        <m:t>𝑁</m:t>
                      </m:r>
                      <m:d>
                        <m:dPr>
                          <m:ctrlPr>
                            <a:rPr lang="en-US" i="1" dirty="0" smtClean="0">
                              <a:latin typeface="Cambria Math" panose="02040503050406030204" pitchFamily="18" charset="0"/>
                            </a:rPr>
                          </m:ctrlPr>
                        </m:dPr>
                        <m:e>
                          <m:r>
                            <a:rPr lang="en-US" i="1" dirty="0" smtClean="0">
                              <a:latin typeface="Cambria Math" panose="02040503050406030204" pitchFamily="18" charset="0"/>
                            </a:rPr>
                            <m:t>𝐴</m:t>
                          </m:r>
                          <m:r>
                            <a:rPr lang="en-US" b="0" i="1" dirty="0" smtClean="0">
                              <a:latin typeface="Cambria Math" panose="02040503050406030204" pitchFamily="18" charset="0"/>
                              <a:sym typeface="Symbol"/>
                            </a:rPr>
                            <m:t>∪</m:t>
                          </m:r>
                          <m:r>
                            <a:rPr lang="en-US" i="1" dirty="0" smtClean="0">
                              <a:latin typeface="Cambria Math" panose="02040503050406030204" pitchFamily="18" charset="0"/>
                              <a:sym typeface="Symbol"/>
                            </a:rPr>
                            <m:t>𝐵</m:t>
                          </m:r>
                          <m:r>
                            <a:rPr lang="en-US" i="1" dirty="0">
                              <a:latin typeface="Cambria Math" panose="02040503050406030204" pitchFamily="18" charset="0"/>
                              <a:sym typeface="Symbol"/>
                            </a:rPr>
                            <m:t>∪</m:t>
                          </m:r>
                          <m:r>
                            <a:rPr lang="en-US" i="1" dirty="0" smtClean="0">
                              <a:latin typeface="Cambria Math" panose="02040503050406030204" pitchFamily="18" charset="0"/>
                              <a:sym typeface="Symbol"/>
                            </a:rPr>
                            <m:t>𝐶</m:t>
                          </m:r>
                        </m:e>
                      </m:d>
                      <m:r>
                        <a:rPr lang="en-US" i="1" dirty="0" smtClean="0">
                          <a:latin typeface="Cambria Math" panose="02040503050406030204" pitchFamily="18" charset="0"/>
                          <a:sym typeface="Symbol"/>
                        </a:rPr>
                        <m:t>= </m:t>
                      </m:r>
                      <m:r>
                        <a:rPr lang="en-US" i="1" dirty="0" smtClean="0">
                          <a:latin typeface="Cambria Math" panose="02040503050406030204" pitchFamily="18" charset="0"/>
                          <a:sym typeface="Symbol"/>
                        </a:rPr>
                        <m:t>𝑁</m:t>
                      </m:r>
                      <m:d>
                        <m:dPr>
                          <m:ctrlPr>
                            <a:rPr lang="en-US" i="1" dirty="0" smtClean="0">
                              <a:latin typeface="Cambria Math" panose="02040503050406030204" pitchFamily="18" charset="0"/>
                              <a:sym typeface="Symbol"/>
                            </a:rPr>
                          </m:ctrlPr>
                        </m:dPr>
                        <m:e>
                          <m:r>
                            <a:rPr lang="en-US" i="1" dirty="0" smtClean="0">
                              <a:latin typeface="Cambria Math" panose="02040503050406030204" pitchFamily="18" charset="0"/>
                              <a:sym typeface="Symbol"/>
                            </a:rPr>
                            <m:t>𝐴</m:t>
                          </m:r>
                        </m:e>
                      </m:d>
                      <m:r>
                        <a:rPr lang="en-US" i="1" dirty="0" smtClean="0">
                          <a:latin typeface="Cambria Math" panose="02040503050406030204" pitchFamily="18" charset="0"/>
                          <a:sym typeface="Symbol"/>
                        </a:rPr>
                        <m:t>+ </m:t>
                      </m:r>
                      <m:r>
                        <a:rPr lang="en-US" i="1" dirty="0" smtClean="0">
                          <a:latin typeface="Cambria Math" panose="02040503050406030204" pitchFamily="18" charset="0"/>
                          <a:sym typeface="Symbol"/>
                        </a:rPr>
                        <m:t>𝑁</m:t>
                      </m:r>
                      <m:d>
                        <m:dPr>
                          <m:ctrlPr>
                            <a:rPr lang="en-US" i="1" dirty="0" smtClean="0">
                              <a:latin typeface="Cambria Math" panose="02040503050406030204" pitchFamily="18" charset="0"/>
                              <a:sym typeface="Symbol"/>
                            </a:rPr>
                          </m:ctrlPr>
                        </m:dPr>
                        <m:e>
                          <m:r>
                            <a:rPr lang="en-US" i="1" dirty="0" smtClean="0">
                              <a:latin typeface="Cambria Math" panose="02040503050406030204" pitchFamily="18" charset="0"/>
                              <a:sym typeface="Symbol"/>
                            </a:rPr>
                            <m:t>𝐵</m:t>
                          </m:r>
                        </m:e>
                      </m:d>
                      <m:r>
                        <a:rPr lang="en-US" i="1" dirty="0" smtClean="0">
                          <a:latin typeface="Cambria Math" panose="02040503050406030204" pitchFamily="18" charset="0"/>
                          <a:sym typeface="Symbol"/>
                        </a:rPr>
                        <m:t>+ </m:t>
                      </m:r>
                      <m:r>
                        <a:rPr lang="en-US" i="1" dirty="0" smtClean="0">
                          <a:latin typeface="Cambria Math" panose="02040503050406030204" pitchFamily="18" charset="0"/>
                          <a:sym typeface="Symbol"/>
                        </a:rPr>
                        <m:t>𝑁</m:t>
                      </m:r>
                      <m:d>
                        <m:dPr>
                          <m:ctrlPr>
                            <a:rPr lang="en-US" i="1" dirty="0" smtClean="0">
                              <a:latin typeface="Cambria Math" panose="02040503050406030204" pitchFamily="18" charset="0"/>
                              <a:sym typeface="Symbol"/>
                            </a:rPr>
                          </m:ctrlPr>
                        </m:dPr>
                        <m:e>
                          <m:r>
                            <a:rPr lang="en-US" i="1" dirty="0" smtClean="0">
                              <a:latin typeface="Cambria Math" panose="02040503050406030204" pitchFamily="18" charset="0"/>
                              <a:sym typeface="Symbol"/>
                            </a:rPr>
                            <m:t>𝐶</m:t>
                          </m:r>
                        </m:e>
                      </m:d>
                      <m:r>
                        <a:rPr lang="en-US" b="0" i="1" dirty="0" smtClean="0">
                          <a:latin typeface="Cambria Math" panose="02040503050406030204" pitchFamily="18" charset="0"/>
                          <a:sym typeface="Symbol"/>
                        </a:rPr>
                        <m:t> </m:t>
                      </m:r>
                      <m:r>
                        <a:rPr lang="en-US" i="1" dirty="0" smtClean="0">
                          <a:latin typeface="Cambria Math" panose="02040503050406030204" pitchFamily="18" charset="0"/>
                          <a:sym typeface="Symbol"/>
                        </a:rPr>
                        <m:t>– </m:t>
                      </m:r>
                      <m:r>
                        <a:rPr lang="en-US" i="1" dirty="0" smtClean="0">
                          <a:latin typeface="Cambria Math" panose="02040503050406030204" pitchFamily="18" charset="0"/>
                          <a:sym typeface="Symbol"/>
                        </a:rPr>
                        <m:t>𝑁</m:t>
                      </m:r>
                      <m:d>
                        <m:dPr>
                          <m:ctrlPr>
                            <a:rPr lang="en-US" i="1" dirty="0" smtClean="0">
                              <a:latin typeface="Cambria Math" panose="02040503050406030204" pitchFamily="18" charset="0"/>
                              <a:sym typeface="Symbol"/>
                            </a:rPr>
                          </m:ctrlPr>
                        </m:dPr>
                        <m:e>
                          <m:r>
                            <a:rPr lang="en-US" i="1" dirty="0" smtClean="0">
                              <a:latin typeface="Cambria Math" panose="02040503050406030204" pitchFamily="18" charset="0"/>
                              <a:sym typeface="Symbol"/>
                            </a:rPr>
                            <m:t>𝐴</m:t>
                          </m:r>
                          <m:r>
                            <a:rPr lang="en-US" b="0" i="1" dirty="0" smtClean="0">
                              <a:latin typeface="Cambria Math" panose="02040503050406030204" pitchFamily="18" charset="0"/>
                              <a:sym typeface="Symbol"/>
                            </a:rPr>
                            <m:t>∩</m:t>
                          </m:r>
                          <m:r>
                            <a:rPr lang="en-US" i="1" dirty="0" smtClean="0">
                              <a:latin typeface="Cambria Math" panose="02040503050406030204" pitchFamily="18" charset="0"/>
                              <a:sym typeface="Symbol"/>
                            </a:rPr>
                            <m:t>𝐵</m:t>
                          </m:r>
                        </m:e>
                      </m:d>
                      <m:r>
                        <a:rPr lang="en-US" b="0" i="1" dirty="0" smtClean="0">
                          <a:latin typeface="Cambria Math" panose="02040503050406030204" pitchFamily="18" charset="0"/>
                          <a:sym typeface="Symbol"/>
                        </a:rPr>
                        <m:t> </m:t>
                      </m:r>
                      <m:r>
                        <a:rPr lang="en-US" i="1" dirty="0" smtClean="0">
                          <a:latin typeface="Cambria Math" panose="02040503050406030204" pitchFamily="18" charset="0"/>
                          <a:sym typeface="Symbol"/>
                        </a:rPr>
                        <m:t>– </m:t>
                      </m:r>
                      <m:r>
                        <a:rPr lang="en-US" i="1" dirty="0" smtClean="0">
                          <a:latin typeface="Cambria Math" panose="02040503050406030204" pitchFamily="18" charset="0"/>
                          <a:sym typeface="Symbol"/>
                        </a:rPr>
                        <m:t>𝑁</m:t>
                      </m:r>
                      <m:d>
                        <m:dPr>
                          <m:ctrlPr>
                            <a:rPr lang="en-US" i="1" dirty="0" smtClean="0">
                              <a:latin typeface="Cambria Math" panose="02040503050406030204" pitchFamily="18" charset="0"/>
                              <a:sym typeface="Symbol"/>
                            </a:rPr>
                          </m:ctrlPr>
                        </m:dPr>
                        <m:e>
                          <m:r>
                            <a:rPr lang="en-US" i="1" dirty="0" smtClean="0">
                              <a:latin typeface="Cambria Math" panose="02040503050406030204" pitchFamily="18" charset="0"/>
                              <a:sym typeface="Symbol"/>
                            </a:rPr>
                            <m:t>𝐴</m:t>
                          </m:r>
                          <m:r>
                            <a:rPr lang="en-US" i="1" dirty="0">
                              <a:latin typeface="Cambria Math" panose="02040503050406030204" pitchFamily="18" charset="0"/>
                              <a:sym typeface="Symbol"/>
                            </a:rPr>
                            <m:t>∩</m:t>
                          </m:r>
                          <m:r>
                            <a:rPr lang="en-US" i="1" dirty="0" smtClean="0">
                              <a:latin typeface="Cambria Math" panose="02040503050406030204" pitchFamily="18" charset="0"/>
                              <a:sym typeface="Symbol"/>
                            </a:rPr>
                            <m:t>𝐶</m:t>
                          </m:r>
                        </m:e>
                      </m:d>
                    </m:oMath>
                  </m:oMathPara>
                </a14:m>
                <a:endParaRPr lang="en-US" i="1" dirty="0">
                  <a:latin typeface="Cambria Math" panose="02040503050406030204" pitchFamily="18" charset="0"/>
                  <a:sym typeface="Symbol"/>
                </a:endParaRPr>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sym typeface="Symbol"/>
                        </a:rPr>
                        <m:t> – </m:t>
                      </m:r>
                      <m:r>
                        <a:rPr lang="en-US" i="1" dirty="0" smtClean="0">
                          <a:latin typeface="Cambria Math" panose="02040503050406030204" pitchFamily="18" charset="0"/>
                          <a:sym typeface="Symbol"/>
                        </a:rPr>
                        <m:t>𝑁</m:t>
                      </m:r>
                      <m:r>
                        <a:rPr lang="en-US" i="1" dirty="0" smtClean="0">
                          <a:latin typeface="Cambria Math" panose="02040503050406030204" pitchFamily="18" charset="0"/>
                          <a:sym typeface="Symbol"/>
                        </a:rPr>
                        <m:t>(</m:t>
                      </m:r>
                      <m:r>
                        <a:rPr lang="en-US" i="1" dirty="0" smtClean="0">
                          <a:latin typeface="Cambria Math" panose="02040503050406030204" pitchFamily="18" charset="0"/>
                          <a:sym typeface="Symbol"/>
                        </a:rPr>
                        <m:t>𝐵</m:t>
                      </m:r>
                      <m:r>
                        <a:rPr lang="en-US" i="1" dirty="0">
                          <a:latin typeface="Cambria Math" panose="02040503050406030204" pitchFamily="18" charset="0"/>
                          <a:sym typeface="Symbol"/>
                        </a:rPr>
                        <m:t>∩</m:t>
                      </m:r>
                      <m:r>
                        <a:rPr lang="en-US" i="1" dirty="0" smtClean="0">
                          <a:latin typeface="Cambria Math" panose="02040503050406030204" pitchFamily="18" charset="0"/>
                          <a:sym typeface="Symbol"/>
                        </a:rPr>
                        <m:t>𝐶</m:t>
                      </m:r>
                      <m:r>
                        <a:rPr lang="en-US" i="1" dirty="0" smtClean="0">
                          <a:latin typeface="Cambria Math" panose="02040503050406030204" pitchFamily="18" charset="0"/>
                          <a:sym typeface="Symbol"/>
                        </a:rPr>
                        <m:t>) +  </m:t>
                      </m:r>
                      <m:r>
                        <a:rPr lang="en-US" i="1" dirty="0" smtClean="0">
                          <a:latin typeface="Cambria Math" panose="02040503050406030204" pitchFamily="18" charset="0"/>
                          <a:sym typeface="Symbol"/>
                        </a:rPr>
                        <m:t>𝑁</m:t>
                      </m:r>
                      <m:r>
                        <a:rPr lang="en-US" i="1" dirty="0" smtClean="0">
                          <a:latin typeface="Cambria Math" panose="02040503050406030204" pitchFamily="18" charset="0"/>
                          <a:sym typeface="Symbol"/>
                        </a:rPr>
                        <m:t>(</m:t>
                      </m:r>
                      <m:r>
                        <a:rPr lang="en-US" i="1" dirty="0" smtClean="0">
                          <a:latin typeface="Cambria Math" panose="02040503050406030204" pitchFamily="18" charset="0"/>
                          <a:sym typeface="Symbol"/>
                        </a:rPr>
                        <m:t>𝐴</m:t>
                      </m:r>
                      <m:r>
                        <a:rPr lang="en-US" i="1" dirty="0">
                          <a:latin typeface="Cambria Math" panose="02040503050406030204" pitchFamily="18" charset="0"/>
                          <a:sym typeface="Symbol"/>
                        </a:rPr>
                        <m:t>∩</m:t>
                      </m:r>
                      <m:r>
                        <a:rPr lang="en-US" i="1" dirty="0" smtClean="0">
                          <a:latin typeface="Cambria Math" panose="02040503050406030204" pitchFamily="18" charset="0"/>
                          <a:sym typeface="Symbol"/>
                        </a:rPr>
                        <m:t>𝐵</m:t>
                      </m:r>
                      <m:r>
                        <a:rPr lang="en-US" i="1" dirty="0">
                          <a:latin typeface="Cambria Math" panose="02040503050406030204" pitchFamily="18" charset="0"/>
                          <a:sym typeface="Symbol"/>
                        </a:rPr>
                        <m:t>∩</m:t>
                      </m:r>
                      <m:r>
                        <a:rPr lang="en-US" i="1" dirty="0" smtClean="0">
                          <a:latin typeface="Cambria Math" panose="02040503050406030204" pitchFamily="18" charset="0"/>
                          <a:sym typeface="Symbol"/>
                        </a:rPr>
                        <m:t>𝐶</m:t>
                      </m:r>
                      <m:r>
                        <a:rPr lang="en-US" i="1" dirty="0" smtClean="0">
                          <a:latin typeface="Cambria Math" panose="02040503050406030204" pitchFamily="18" charset="0"/>
                          <a:sym typeface="Symbol"/>
                        </a:rPr>
                        <m:t>)</m:t>
                      </m:r>
                    </m:oMath>
                  </m:oMathPara>
                </a14:m>
                <a:endParaRPr lang="en-US" dirty="0">
                  <a:sym typeface="Symbol"/>
                </a:endParaRP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1713" r="-444"/>
                </a:stretch>
              </a:blipFill>
            </p:spPr>
            <p:txBody>
              <a:bodyPr/>
              <a:lstStyle/>
              <a:p>
                <a:r>
                  <a:rPr lang="en-US">
                    <a:noFill/>
                  </a:rPr>
                  <a:t> </a:t>
                </a:r>
              </a:p>
            </p:txBody>
          </p:sp>
        </mc:Fallback>
      </mc:AlternateContent>
    </p:spTree>
    <p:extLst>
      <p:ext uri="{BB962C8B-B14F-4D97-AF65-F5344CB8AC3E}">
        <p14:creationId xmlns:p14="http://schemas.microsoft.com/office/powerpoint/2010/main" val="351069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Pigeonhole principle</a:t>
            </a:r>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normAutofit/>
              </a:bodyPr>
              <a:lstStyle/>
              <a:p>
                <a:r>
                  <a:rPr lang="en-US" dirty="0"/>
                  <a:t>If </a:t>
                </a:r>
                <a14:m>
                  <m:oMath xmlns:m="http://schemas.openxmlformats.org/officeDocument/2006/math">
                    <m:r>
                      <a:rPr lang="en-US" i="1" dirty="0" smtClean="0">
                        <a:latin typeface="Cambria Math" panose="02040503050406030204" pitchFamily="18" charset="0"/>
                      </a:rPr>
                      <m:t>𝑛</m:t>
                    </m:r>
                  </m:oMath>
                </a14:m>
                <a:r>
                  <a:rPr lang="en-US" dirty="0"/>
                  <a:t> pigeons fly into </a:t>
                </a:r>
                <a14:m>
                  <m:oMath xmlns:m="http://schemas.openxmlformats.org/officeDocument/2006/math">
                    <m:r>
                      <a:rPr lang="en-US" i="1" dirty="0" smtClean="0">
                        <a:latin typeface="Cambria Math" panose="02040503050406030204" pitchFamily="18" charset="0"/>
                      </a:rPr>
                      <m:t>𝑚</m:t>
                    </m:r>
                  </m:oMath>
                </a14:m>
                <a:r>
                  <a:rPr lang="en-US" dirty="0"/>
                  <a:t> pigeonholes, where </a:t>
                </a:r>
                <a14:m>
                  <m:oMath xmlns:m="http://schemas.openxmlformats.org/officeDocument/2006/math">
                    <m:r>
                      <a:rPr lang="en-US" i="1" dirty="0" smtClean="0">
                        <a:latin typeface="Cambria Math" panose="02040503050406030204" pitchFamily="18" charset="0"/>
                      </a:rPr>
                      <m:t>𝑛</m:t>
                    </m:r>
                    <m:r>
                      <a:rPr lang="en-US" i="1" dirty="0" smtClean="0">
                        <a:latin typeface="Cambria Math" panose="02040503050406030204" pitchFamily="18" charset="0"/>
                      </a:rPr>
                      <m:t> &gt; </m:t>
                    </m:r>
                    <m:r>
                      <a:rPr lang="en-US" i="1" dirty="0" smtClean="0">
                        <a:latin typeface="Cambria Math" panose="02040503050406030204" pitchFamily="18" charset="0"/>
                      </a:rPr>
                      <m:t>𝑚</m:t>
                    </m:r>
                  </m:oMath>
                </a14:m>
                <a:r>
                  <a:rPr lang="en-US" dirty="0"/>
                  <a:t>, then there is at least one pigeonhole with two or more pigeons in it</a:t>
                </a:r>
              </a:p>
              <a:p>
                <a:r>
                  <a:rPr lang="en-US" dirty="0"/>
                  <a:t>More formally, if a function has a larger domain than co-domain, it cannot be one-to-one</a:t>
                </a:r>
              </a:p>
              <a:p>
                <a:r>
                  <a:rPr lang="en-US" dirty="0"/>
                  <a:t>We cannot say exactly how many pigeons are in any given holes</a:t>
                </a:r>
              </a:p>
              <a:p>
                <a:r>
                  <a:rPr lang="en-US" dirty="0"/>
                  <a:t>Some holes may be empty</a:t>
                </a:r>
              </a:p>
              <a:p>
                <a:r>
                  <a:rPr lang="en-US" dirty="0"/>
                  <a:t>But at least one hole will have at least two pigeons</a:t>
                </a: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a:blip r:embed="rId2"/>
                <a:stretch>
                  <a:fillRect t="-527" r="-1444"/>
                </a:stretch>
              </a:blipFill>
            </p:spPr>
            <p:txBody>
              <a:bodyPr/>
              <a:lstStyle/>
              <a:p>
                <a:r>
                  <a:rPr lang="en-US">
                    <a:noFill/>
                  </a:rPr>
                  <a:t> </a:t>
                </a:r>
              </a:p>
            </p:txBody>
          </p:sp>
        </mc:Fallback>
      </mc:AlternateContent>
    </p:spTree>
    <p:extLst>
      <p:ext uri="{BB962C8B-B14F-4D97-AF65-F5344CB8AC3E}">
        <p14:creationId xmlns:p14="http://schemas.microsoft.com/office/powerpoint/2010/main" val="250943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Generalized pigeonhole principle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If </a:t>
                </a:r>
                <a14:m>
                  <m:oMath xmlns:m="http://schemas.openxmlformats.org/officeDocument/2006/math">
                    <m:r>
                      <a:rPr lang="en-US" i="1" dirty="0" smtClean="0">
                        <a:latin typeface="Cambria Math" panose="02040503050406030204" pitchFamily="18" charset="0"/>
                      </a:rPr>
                      <m:t>𝑛</m:t>
                    </m:r>
                  </m:oMath>
                </a14:m>
                <a:r>
                  <a:rPr lang="en-US" dirty="0"/>
                  <a:t> pigeons fly into </a:t>
                </a:r>
                <a14:m>
                  <m:oMath xmlns:m="http://schemas.openxmlformats.org/officeDocument/2006/math">
                    <m:r>
                      <a:rPr lang="en-US" i="1" dirty="0" smtClean="0">
                        <a:latin typeface="Cambria Math" panose="02040503050406030204" pitchFamily="18" charset="0"/>
                      </a:rPr>
                      <m:t>𝑚</m:t>
                    </m:r>
                  </m:oMath>
                </a14:m>
                <a:r>
                  <a:rPr lang="en-US" dirty="0"/>
                  <a:t> pigeonholes, and for some positive integer </a:t>
                </a:r>
                <a14:m>
                  <m:oMath xmlns:m="http://schemas.openxmlformats.org/officeDocument/2006/math">
                    <m:r>
                      <a:rPr lang="en-US" i="1" dirty="0" smtClean="0">
                        <a:latin typeface="Cambria Math" panose="02040503050406030204" pitchFamily="18" charset="0"/>
                      </a:rPr>
                      <m:t>𝑘</m:t>
                    </m:r>
                  </m:oMath>
                </a14:m>
                <a:r>
                  <a:rPr lang="en-US" dirty="0"/>
                  <a:t>, </a:t>
                </a:r>
                <a14:m>
                  <m:oMath xmlns:m="http://schemas.openxmlformats.org/officeDocument/2006/math">
                    <m:r>
                      <a:rPr lang="en-US" i="1" dirty="0" smtClean="0">
                        <a:latin typeface="Cambria Math" panose="02040503050406030204" pitchFamily="18" charset="0"/>
                      </a:rPr>
                      <m:t>𝑛</m:t>
                    </m:r>
                    <m:r>
                      <a:rPr lang="en-US" i="1" dirty="0" smtClean="0">
                        <a:latin typeface="Cambria Math" panose="02040503050406030204" pitchFamily="18" charset="0"/>
                      </a:rPr>
                      <m:t> &gt; </m:t>
                    </m:r>
                    <m:r>
                      <a:rPr lang="en-US" i="1" dirty="0" smtClean="0">
                        <a:latin typeface="Cambria Math" panose="02040503050406030204" pitchFamily="18" charset="0"/>
                      </a:rPr>
                      <m:t>𝑘𝑚</m:t>
                    </m:r>
                  </m:oMath>
                </a14:m>
                <a:r>
                  <a:rPr lang="en-US" dirty="0"/>
                  <a:t>, then at least one pigeonhole contains </a:t>
                </a:r>
                <a14:m>
                  <m:oMath xmlns:m="http://schemas.openxmlformats.org/officeDocument/2006/math">
                    <m:r>
                      <a:rPr lang="en-US" i="1" dirty="0" smtClean="0">
                        <a:latin typeface="Cambria Math" panose="02040503050406030204" pitchFamily="18" charset="0"/>
                      </a:rPr>
                      <m:t>𝑘</m:t>
                    </m:r>
                    <m:r>
                      <a:rPr lang="en-US" i="1" dirty="0" smtClean="0">
                        <a:latin typeface="Cambria Math" panose="02040503050406030204" pitchFamily="18" charset="0"/>
                      </a:rPr>
                      <m:t> + 1</m:t>
                    </m:r>
                  </m:oMath>
                </a14:m>
                <a:r>
                  <a:rPr lang="en-US" dirty="0"/>
                  <a:t> or more pigeons in it</a:t>
                </a:r>
              </a:p>
              <a:p>
                <a:r>
                  <a:rPr lang="en-US" dirty="0"/>
                  <a:t>Example:</a:t>
                </a:r>
              </a:p>
              <a:p>
                <a:pPr lvl="1"/>
                <a:r>
                  <a:rPr lang="en-US" dirty="0"/>
                  <a:t>In a group of </a:t>
                </a:r>
                <a14:m>
                  <m:oMath xmlns:m="http://schemas.openxmlformats.org/officeDocument/2006/math">
                    <m:r>
                      <a:rPr lang="en-US" i="1" dirty="0" smtClean="0">
                        <a:latin typeface="Cambria Math" panose="02040503050406030204" pitchFamily="18" charset="0"/>
                      </a:rPr>
                      <m:t>85</m:t>
                    </m:r>
                  </m:oMath>
                </a14:m>
                <a:r>
                  <a:rPr lang="en-US" dirty="0"/>
                  <a:t> people, at least </a:t>
                </a:r>
                <a14:m>
                  <m:oMath xmlns:m="http://schemas.openxmlformats.org/officeDocument/2006/math">
                    <m:r>
                      <a:rPr lang="en-US" i="1" dirty="0" smtClean="0">
                        <a:latin typeface="Cambria Math" panose="02040503050406030204" pitchFamily="18" charset="0"/>
                      </a:rPr>
                      <m:t>4</m:t>
                    </m:r>
                  </m:oMath>
                </a14:m>
                <a:r>
                  <a:rPr lang="en-US" dirty="0"/>
                  <a:t> must have the same last initial</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527"/>
                </a:stretch>
              </a:blipFill>
            </p:spPr>
            <p:txBody>
              <a:bodyPr/>
              <a:lstStyle/>
              <a:p>
                <a:r>
                  <a:rPr lang="en-US">
                    <a:noFill/>
                  </a:rPr>
                  <a:t> </a:t>
                </a:r>
              </a:p>
            </p:txBody>
          </p:sp>
        </mc:Fallback>
      </mc:AlternateContent>
    </p:spTree>
    <p:extLst>
      <p:ext uri="{BB962C8B-B14F-4D97-AF65-F5344CB8AC3E}">
        <p14:creationId xmlns:p14="http://schemas.microsoft.com/office/powerpoint/2010/main" val="1333122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Handy dandy guide to counting</a:t>
            </a:r>
            <a:endParaRPr lang="en-US" dirty="0"/>
          </a:p>
        </p:txBody>
      </p:sp>
      <p:sp>
        <p:nvSpPr>
          <p:cNvPr id="3" name="Content Placeholder 2"/>
          <p:cNvSpPr>
            <a:spLocks noGrp="1"/>
          </p:cNvSpPr>
          <p:nvPr>
            <p:ph idx="1"/>
          </p:nvPr>
        </p:nvSpPr>
        <p:spPr/>
        <p:txBody>
          <a:bodyPr/>
          <a:lstStyle/>
          <a:p>
            <a:r>
              <a:rPr lang="en-US" dirty="0"/>
              <a:t>This is a quick reminder of all the different ways you can count things:</a:t>
            </a:r>
          </a:p>
        </p:txBody>
      </p:sp>
      <mc:AlternateContent xmlns:mc="http://schemas.openxmlformats.org/markup-compatibility/2006" xmlns:a14="http://schemas.microsoft.com/office/drawing/2010/main">
        <mc:Choice Requires="a14">
          <p:graphicFrame>
            <p:nvGraphicFramePr>
              <p:cNvPr id="7" name="Table 6"/>
              <p:cNvGraphicFramePr>
                <a:graphicFrameLocks noGrp="1"/>
              </p:cNvGraphicFramePr>
              <p:nvPr>
                <p:extLst/>
              </p:nvPr>
            </p:nvGraphicFramePr>
            <p:xfrm>
              <a:off x="1943100" y="2667000"/>
              <a:ext cx="8305800" cy="3505200"/>
            </p:xfrm>
            <a:graphic>
              <a:graphicData uri="http://schemas.openxmlformats.org/drawingml/2006/table">
                <a:tbl>
                  <a:tblPr firstRow="1" firstCol="1">
                    <a:tableStyleId>{5C22544A-7EE6-4342-B048-85BDC9FD1C3A}</a:tableStyleId>
                  </a:tblPr>
                  <a:tblGrid>
                    <a:gridCol w="2768600">
                      <a:extLst>
                        <a:ext uri="{9D8B030D-6E8A-4147-A177-3AD203B41FA5}">
                          <a16:colId xmlns:a16="http://schemas.microsoft.com/office/drawing/2014/main" val="20000"/>
                        </a:ext>
                      </a:extLst>
                    </a:gridCol>
                    <a:gridCol w="2768600">
                      <a:extLst>
                        <a:ext uri="{9D8B030D-6E8A-4147-A177-3AD203B41FA5}">
                          <a16:colId xmlns:a16="http://schemas.microsoft.com/office/drawing/2014/main" val="20001"/>
                        </a:ext>
                      </a:extLst>
                    </a:gridCol>
                    <a:gridCol w="2768600">
                      <a:extLst>
                        <a:ext uri="{9D8B030D-6E8A-4147-A177-3AD203B41FA5}">
                          <a16:colId xmlns:a16="http://schemas.microsoft.com/office/drawing/2014/main" val="20002"/>
                        </a:ext>
                      </a:extLst>
                    </a:gridCol>
                  </a:tblGrid>
                  <a:tr h="1168400">
                    <a:tc>
                      <a:txBody>
                        <a:bodyPr/>
                        <a:lstStyle/>
                        <a:p>
                          <a:pPr algn="ctr"/>
                          <a:endParaRPr lang="en-US" dirty="0"/>
                        </a:p>
                      </a:txBody>
                      <a:tcPr anchor="ctr">
                        <a:noFill/>
                      </a:tcPr>
                    </a:tc>
                    <a:tc>
                      <a:txBody>
                        <a:bodyPr/>
                        <a:lstStyle/>
                        <a:p>
                          <a:pPr algn="ctr"/>
                          <a:r>
                            <a:rPr lang="en-US" dirty="0"/>
                            <a:t>Order Matters</a:t>
                          </a:r>
                        </a:p>
                      </a:txBody>
                      <a:tcPr anchor="ctr"/>
                    </a:tc>
                    <a:tc>
                      <a:txBody>
                        <a:bodyPr/>
                        <a:lstStyle/>
                        <a:p>
                          <a:pPr algn="ctr"/>
                          <a:r>
                            <a:rPr lang="en-US" dirty="0"/>
                            <a:t>Order Doesn't Matter</a:t>
                          </a:r>
                        </a:p>
                      </a:txBody>
                      <a:tcPr anchor="ctr"/>
                    </a:tc>
                    <a:extLst>
                      <a:ext uri="{0D108BD9-81ED-4DB2-BD59-A6C34878D82A}">
                        <a16:rowId xmlns:a16="http://schemas.microsoft.com/office/drawing/2014/main" val="10000"/>
                      </a:ext>
                    </a:extLst>
                  </a:tr>
                  <a:tr h="1168400">
                    <a:tc>
                      <a:txBody>
                        <a:bodyPr/>
                        <a:lstStyle/>
                        <a:p>
                          <a:pPr algn="ctr"/>
                          <a:r>
                            <a:rPr lang="en-US" dirty="0"/>
                            <a:t>Repetition Allowed</a:t>
                          </a:r>
                        </a:p>
                      </a:txBody>
                      <a:tcPr anchor="ctr"/>
                    </a:tc>
                    <a:tc>
                      <a:txBody>
                        <a:bodyPr/>
                        <a:lstStyle/>
                        <a:p>
                          <a:pPr algn="ctr"/>
                          <a14:m>
                            <m:oMathPara xmlns:m="http://schemas.openxmlformats.org/officeDocument/2006/math">
                              <m:oMathParaPr>
                                <m:jc m:val="centerGroup"/>
                              </m:oMathParaPr>
                              <m:oMath xmlns:m="http://schemas.openxmlformats.org/officeDocument/2006/math">
                                <m:sSup>
                                  <m:sSupPr>
                                    <m:ctrlPr>
                                      <a:rPr lang="en-US" sz="2800" b="0" i="1" dirty="0" smtClean="0">
                                        <a:latin typeface="Cambria Math" panose="02040503050406030204" pitchFamily="18" charset="0"/>
                                      </a:rPr>
                                    </m:ctrlPr>
                                  </m:sSupPr>
                                  <m:e>
                                    <m:r>
                                      <a:rPr lang="en-US" sz="2800" b="0" i="1" dirty="0" smtClean="0">
                                        <a:latin typeface="Cambria Math" panose="02040503050406030204" pitchFamily="18" charset="0"/>
                                      </a:rPr>
                                      <m:t>𝑛</m:t>
                                    </m:r>
                                  </m:e>
                                  <m:sup>
                                    <m:r>
                                      <a:rPr lang="en-US" sz="2800" b="0" i="1" dirty="0" smtClean="0">
                                        <a:latin typeface="Cambria Math" panose="02040503050406030204" pitchFamily="18" charset="0"/>
                                      </a:rPr>
                                      <m:t>𝑘</m:t>
                                    </m:r>
                                  </m:sup>
                                </m:sSup>
                              </m:oMath>
                            </m:oMathPara>
                          </a14:m>
                          <a:endParaRPr lang="en-US" sz="2800" b="0" i="1" baseline="30000" dirty="0"/>
                        </a:p>
                      </a:txBody>
                      <a:tcPr anchor="ctr"/>
                    </a:tc>
                    <a:tc>
                      <a:txBody>
                        <a:bodyPr/>
                        <a:lstStyle/>
                        <a:p>
                          <a:pPr algn="ctr"/>
                          <a14:m>
                            <m:oMathPara xmlns:m="http://schemas.openxmlformats.org/officeDocument/2006/math">
                              <m:oMathParaPr>
                                <m:jc m:val="centerGroup"/>
                              </m:oMathParaPr>
                              <m:oMath xmlns:m="http://schemas.openxmlformats.org/officeDocument/2006/math">
                                <m:d>
                                  <m:dPr>
                                    <m:ctrlPr>
                                      <a:rPr lang="en-US" sz="2800" i="1" smtClean="0">
                                        <a:solidFill>
                                          <a:srgbClr val="000000"/>
                                        </a:solidFill>
                                        <a:latin typeface="Cambria Math" panose="02040503050406030204" pitchFamily="18" charset="0"/>
                                      </a:rPr>
                                    </m:ctrlPr>
                                  </m:dPr>
                                  <m:e>
                                    <m:m>
                                      <m:mPr>
                                        <m:plcHide m:val="on"/>
                                        <m:mcs>
                                          <m:mc>
                                            <m:mcPr>
                                              <m:count m:val="1"/>
                                              <m:mcJc m:val="center"/>
                                            </m:mcPr>
                                          </m:mc>
                                        </m:mcs>
                                        <m:ctrlPr>
                                          <a:rPr lang="en-US" sz="2800" i="1">
                                            <a:solidFill>
                                              <a:srgbClr val="000000"/>
                                            </a:solidFill>
                                            <a:latin typeface="Cambria Math" panose="02040503050406030204" pitchFamily="18" charset="0"/>
                                          </a:rPr>
                                        </m:ctrlPr>
                                      </m:mPr>
                                      <m:mr>
                                        <m:e>
                                          <m:r>
                                            <a:rPr lang="en-US" sz="2800" i="1">
                                              <a:solidFill>
                                                <a:srgbClr val="000000"/>
                                              </a:solidFill>
                                              <a:latin typeface="Cambria Math" panose="02040503050406030204" pitchFamily="18" charset="0"/>
                                            </a:rPr>
                                            <m:t>𝑘</m:t>
                                          </m:r>
                                          <m:r>
                                            <a:rPr lang="en-US" sz="2800" i="1">
                                              <a:solidFill>
                                                <a:srgbClr val="000000"/>
                                              </a:solidFill>
                                              <a:latin typeface="Cambria Math" panose="02040503050406030204" pitchFamily="18" charset="0"/>
                                            </a:rPr>
                                            <m:t>+</m:t>
                                          </m:r>
                                          <m:r>
                                            <a:rPr lang="en-US" sz="2800" i="1">
                                              <a:solidFill>
                                                <a:srgbClr val="000000"/>
                                              </a:solidFill>
                                              <a:latin typeface="Cambria Math" panose="02040503050406030204" pitchFamily="18" charset="0"/>
                                            </a:rPr>
                                            <m:t>𝑛</m:t>
                                          </m:r>
                                          <m:r>
                                            <a:rPr lang="en-US" sz="2800" i="1">
                                              <a:solidFill>
                                                <a:srgbClr val="000000"/>
                                              </a:solidFill>
                                              <a:latin typeface="Cambria Math" panose="02040503050406030204" pitchFamily="18" charset="0"/>
                                            </a:rPr>
                                            <m:t>−1</m:t>
                                          </m:r>
                                        </m:e>
                                      </m:mr>
                                      <m:mr>
                                        <m:e>
                                          <m:r>
                                            <a:rPr lang="en-US" sz="2800" i="1">
                                              <a:solidFill>
                                                <a:srgbClr val="000000"/>
                                              </a:solidFill>
                                              <a:latin typeface="Cambria Math" panose="02040503050406030204" pitchFamily="18" charset="0"/>
                                            </a:rPr>
                                            <m:t>𝑘</m:t>
                                          </m:r>
                                        </m:e>
                                      </m:mr>
                                    </m:m>
                                  </m:e>
                                </m:d>
                              </m:oMath>
                            </m:oMathPara>
                          </a14:m>
                          <a:endParaRPr lang="en-US" sz="2800" dirty="0"/>
                        </a:p>
                      </a:txBody>
                      <a:tcPr anchor="ctr"/>
                    </a:tc>
                    <a:extLst>
                      <a:ext uri="{0D108BD9-81ED-4DB2-BD59-A6C34878D82A}">
                        <a16:rowId xmlns:a16="http://schemas.microsoft.com/office/drawing/2014/main" val="10001"/>
                      </a:ext>
                    </a:extLst>
                  </a:tr>
                  <a:tr h="1168400">
                    <a:tc>
                      <a:txBody>
                        <a:bodyPr/>
                        <a:lstStyle/>
                        <a:p>
                          <a:pPr algn="ctr"/>
                          <a:r>
                            <a:rPr lang="en-US" dirty="0"/>
                            <a:t>Repetition Not Allowed</a:t>
                          </a:r>
                        </a:p>
                      </a:txBody>
                      <a:tcPr anchor="ctr"/>
                    </a:tc>
                    <a:tc>
                      <a:txBody>
                        <a:bodyPr/>
                        <a:lstStyle/>
                        <a:p>
                          <a:pPr algn="ctr"/>
                          <a14:m>
                            <m:oMathPara xmlns:m="http://schemas.openxmlformats.org/officeDocument/2006/math">
                              <m:oMathParaPr>
                                <m:jc m:val="centerGroup"/>
                              </m:oMathParaPr>
                              <m:oMath xmlns:m="http://schemas.openxmlformats.org/officeDocument/2006/math">
                                <m:r>
                                  <a:rPr lang="en-US" sz="2800" b="0" i="1" dirty="0" smtClean="0">
                                    <a:latin typeface="Cambria Math" panose="02040503050406030204" pitchFamily="18" charset="0"/>
                                  </a:rPr>
                                  <m:t>𝑃</m:t>
                                </m:r>
                                <m:r>
                                  <a:rPr lang="en-US" sz="2800" b="0" i="1" dirty="0" smtClean="0">
                                    <a:latin typeface="Cambria Math" panose="02040503050406030204" pitchFamily="18" charset="0"/>
                                  </a:rPr>
                                  <m:t>(</m:t>
                                </m:r>
                                <m:r>
                                  <a:rPr lang="en-US" sz="2800" b="0" i="1" dirty="0" err="1" smtClean="0">
                                    <a:latin typeface="Cambria Math" panose="02040503050406030204" pitchFamily="18" charset="0"/>
                                  </a:rPr>
                                  <m:t>𝑛</m:t>
                                </m:r>
                                <m:r>
                                  <a:rPr lang="en-US" sz="2800" b="0" i="1" dirty="0" err="1" smtClean="0">
                                    <a:latin typeface="Cambria Math" panose="02040503050406030204" pitchFamily="18" charset="0"/>
                                  </a:rPr>
                                  <m:t>,</m:t>
                                </m:r>
                                <m:r>
                                  <a:rPr lang="en-US" sz="2800" b="0" i="1" dirty="0" err="1" smtClean="0">
                                    <a:latin typeface="Cambria Math" panose="02040503050406030204" pitchFamily="18" charset="0"/>
                                  </a:rPr>
                                  <m:t>𝑘</m:t>
                                </m:r>
                                <m:r>
                                  <a:rPr lang="en-US" sz="2800" b="0" i="1" dirty="0" smtClean="0">
                                    <a:latin typeface="Cambria Math" panose="02040503050406030204" pitchFamily="18" charset="0"/>
                                  </a:rPr>
                                  <m:t>)</m:t>
                                </m:r>
                              </m:oMath>
                            </m:oMathPara>
                          </a14:m>
                          <a:endParaRPr lang="en-US" sz="2800" b="0" dirty="0"/>
                        </a:p>
                      </a:txBody>
                      <a:tcPr anchor="ctr"/>
                    </a:tc>
                    <a:tc>
                      <a:txBody>
                        <a:bodyPr/>
                        <a:lstStyle/>
                        <a:p>
                          <a:pPr algn="ctr"/>
                          <a14:m>
                            <m:oMathPara xmlns:m="http://schemas.openxmlformats.org/officeDocument/2006/math">
                              <m:oMathParaPr>
                                <m:jc m:val="centerGroup"/>
                              </m:oMathParaPr>
                              <m:oMath xmlns:m="http://schemas.openxmlformats.org/officeDocument/2006/math">
                                <m:d>
                                  <m:dPr>
                                    <m:ctrlPr>
                                      <a:rPr lang="en-US" sz="2800" i="1" smtClean="0">
                                        <a:solidFill>
                                          <a:srgbClr val="000000"/>
                                        </a:solidFill>
                                        <a:latin typeface="Cambria Math" panose="02040503050406030204" pitchFamily="18" charset="0"/>
                                      </a:rPr>
                                    </m:ctrlPr>
                                  </m:dPr>
                                  <m:e>
                                    <m:m>
                                      <m:mPr>
                                        <m:plcHide m:val="on"/>
                                        <m:mcs>
                                          <m:mc>
                                            <m:mcPr>
                                              <m:count m:val="1"/>
                                              <m:mcJc m:val="center"/>
                                            </m:mcPr>
                                          </m:mc>
                                        </m:mcs>
                                        <m:ctrlPr>
                                          <a:rPr lang="en-US" sz="2800" i="1">
                                            <a:solidFill>
                                              <a:srgbClr val="000000"/>
                                            </a:solidFill>
                                            <a:latin typeface="Cambria Math" panose="02040503050406030204" pitchFamily="18" charset="0"/>
                                          </a:rPr>
                                        </m:ctrlPr>
                                      </m:mPr>
                                      <m:mr>
                                        <m:e>
                                          <m:r>
                                            <a:rPr lang="en-US" sz="2800" i="1">
                                              <a:solidFill>
                                                <a:srgbClr val="000000"/>
                                              </a:solidFill>
                                              <a:latin typeface="Cambria Math" panose="02040503050406030204" pitchFamily="18" charset="0"/>
                                            </a:rPr>
                                            <m:t>𝑛</m:t>
                                          </m:r>
                                        </m:e>
                                      </m:mr>
                                      <m:mr>
                                        <m:e>
                                          <m:r>
                                            <a:rPr lang="en-US" sz="2800" i="1">
                                              <a:solidFill>
                                                <a:srgbClr val="000000"/>
                                              </a:solidFill>
                                              <a:latin typeface="Cambria Math" panose="02040503050406030204" pitchFamily="18" charset="0"/>
                                            </a:rPr>
                                            <m:t>𝑘</m:t>
                                          </m:r>
                                        </m:e>
                                      </m:mr>
                                    </m:m>
                                  </m:e>
                                </m:d>
                              </m:oMath>
                            </m:oMathPara>
                          </a14:m>
                          <a:endParaRPr lang="en-US" sz="2800" dirty="0"/>
                        </a:p>
                      </a:txBody>
                      <a:tcPr anchor="ctr"/>
                    </a:tc>
                    <a:extLst>
                      <a:ext uri="{0D108BD9-81ED-4DB2-BD59-A6C34878D82A}">
                        <a16:rowId xmlns:a16="http://schemas.microsoft.com/office/drawing/2014/main" val="10002"/>
                      </a:ext>
                    </a:extLst>
                  </a:tr>
                </a:tbl>
              </a:graphicData>
            </a:graphic>
          </p:graphicFrame>
        </mc:Choice>
        <mc:Fallback xmlns="">
          <p:graphicFrame>
            <p:nvGraphicFramePr>
              <p:cNvPr id="7" name="Table 6"/>
              <p:cNvGraphicFramePr>
                <a:graphicFrameLocks noGrp="1"/>
              </p:cNvGraphicFramePr>
              <p:nvPr>
                <p:extLst>
                  <p:ext uri="{D42A27DB-BD31-4B8C-83A1-F6EECF244321}">
                    <p14:modId xmlns:p14="http://schemas.microsoft.com/office/powerpoint/2010/main" val="1596431092"/>
                  </p:ext>
                </p:extLst>
              </p:nvPr>
            </p:nvGraphicFramePr>
            <p:xfrm>
              <a:off x="1943100" y="2667000"/>
              <a:ext cx="8305800" cy="3505200"/>
            </p:xfrm>
            <a:graphic>
              <a:graphicData uri="http://schemas.openxmlformats.org/drawingml/2006/table">
                <a:tbl>
                  <a:tblPr firstRow="1" firstCol="1">
                    <a:tableStyleId>{5C22544A-7EE6-4342-B048-85BDC9FD1C3A}</a:tableStyleId>
                  </a:tblPr>
                  <a:tblGrid>
                    <a:gridCol w="2768600">
                      <a:extLst>
                        <a:ext uri="{9D8B030D-6E8A-4147-A177-3AD203B41FA5}">
                          <a16:colId xmlns:a16="http://schemas.microsoft.com/office/drawing/2014/main" val="20000"/>
                        </a:ext>
                      </a:extLst>
                    </a:gridCol>
                    <a:gridCol w="2768600">
                      <a:extLst>
                        <a:ext uri="{9D8B030D-6E8A-4147-A177-3AD203B41FA5}">
                          <a16:colId xmlns:a16="http://schemas.microsoft.com/office/drawing/2014/main" val="20001"/>
                        </a:ext>
                      </a:extLst>
                    </a:gridCol>
                    <a:gridCol w="2768600">
                      <a:extLst>
                        <a:ext uri="{9D8B030D-6E8A-4147-A177-3AD203B41FA5}">
                          <a16:colId xmlns:a16="http://schemas.microsoft.com/office/drawing/2014/main" val="20002"/>
                        </a:ext>
                      </a:extLst>
                    </a:gridCol>
                  </a:tblGrid>
                  <a:tr h="1168400">
                    <a:tc>
                      <a:txBody>
                        <a:bodyPr/>
                        <a:lstStyle/>
                        <a:p>
                          <a:pPr algn="ctr"/>
                          <a:endParaRPr lang="en-US" dirty="0"/>
                        </a:p>
                      </a:txBody>
                      <a:tcPr anchor="ctr">
                        <a:noFill/>
                      </a:tcPr>
                    </a:tc>
                    <a:tc>
                      <a:txBody>
                        <a:bodyPr/>
                        <a:lstStyle/>
                        <a:p>
                          <a:pPr algn="ctr"/>
                          <a:r>
                            <a:rPr lang="en-US" dirty="0"/>
                            <a:t>Order Matters</a:t>
                          </a:r>
                        </a:p>
                      </a:txBody>
                      <a:tcPr anchor="ctr"/>
                    </a:tc>
                    <a:tc>
                      <a:txBody>
                        <a:bodyPr/>
                        <a:lstStyle/>
                        <a:p>
                          <a:pPr algn="ctr"/>
                          <a:r>
                            <a:rPr lang="en-US" dirty="0"/>
                            <a:t>Order Doesn't Matter</a:t>
                          </a:r>
                        </a:p>
                      </a:txBody>
                      <a:tcPr anchor="ctr"/>
                    </a:tc>
                    <a:extLst>
                      <a:ext uri="{0D108BD9-81ED-4DB2-BD59-A6C34878D82A}">
                        <a16:rowId xmlns:a16="http://schemas.microsoft.com/office/drawing/2014/main" val="10000"/>
                      </a:ext>
                    </a:extLst>
                  </a:tr>
                  <a:tr h="1168400">
                    <a:tc>
                      <a:txBody>
                        <a:bodyPr/>
                        <a:lstStyle/>
                        <a:p>
                          <a:pPr algn="ctr"/>
                          <a:r>
                            <a:rPr lang="en-US" dirty="0"/>
                            <a:t>Repetition Allowed</a:t>
                          </a:r>
                        </a:p>
                      </a:txBody>
                      <a:tcPr anchor="ctr"/>
                    </a:tc>
                    <a:tc>
                      <a:txBody>
                        <a:bodyPr/>
                        <a:lstStyle/>
                        <a:p>
                          <a:endParaRPr lang="en-US"/>
                        </a:p>
                      </a:txBody>
                      <a:tcPr anchor="ctr">
                        <a:blipFill>
                          <a:blip r:embed="rId2"/>
                          <a:stretch>
                            <a:fillRect l="-100441" t="-100521" r="-101101" b="-101042"/>
                          </a:stretch>
                        </a:blipFill>
                      </a:tcPr>
                    </a:tc>
                    <a:tc>
                      <a:txBody>
                        <a:bodyPr/>
                        <a:lstStyle/>
                        <a:p>
                          <a:endParaRPr lang="en-US"/>
                        </a:p>
                      </a:txBody>
                      <a:tcPr anchor="ctr">
                        <a:blipFill>
                          <a:blip r:embed="rId2"/>
                          <a:stretch>
                            <a:fillRect l="-200000" t="-100521" r="-879" b="-101042"/>
                          </a:stretch>
                        </a:blipFill>
                      </a:tcPr>
                    </a:tc>
                    <a:extLst>
                      <a:ext uri="{0D108BD9-81ED-4DB2-BD59-A6C34878D82A}">
                        <a16:rowId xmlns:a16="http://schemas.microsoft.com/office/drawing/2014/main" val="10001"/>
                      </a:ext>
                    </a:extLst>
                  </a:tr>
                  <a:tr h="1168400">
                    <a:tc>
                      <a:txBody>
                        <a:bodyPr/>
                        <a:lstStyle/>
                        <a:p>
                          <a:pPr algn="ctr"/>
                          <a:r>
                            <a:rPr lang="en-US" dirty="0"/>
                            <a:t>Repetition Not Allowed</a:t>
                          </a:r>
                        </a:p>
                      </a:txBody>
                      <a:tcPr anchor="ctr"/>
                    </a:tc>
                    <a:tc>
                      <a:txBody>
                        <a:bodyPr/>
                        <a:lstStyle/>
                        <a:p>
                          <a:endParaRPr lang="en-US"/>
                        </a:p>
                      </a:txBody>
                      <a:tcPr anchor="ctr">
                        <a:blipFill>
                          <a:blip r:embed="rId2"/>
                          <a:stretch>
                            <a:fillRect l="-100441" t="-200521" r="-101101" b="-1042"/>
                          </a:stretch>
                        </a:blipFill>
                      </a:tcPr>
                    </a:tc>
                    <a:tc>
                      <a:txBody>
                        <a:bodyPr/>
                        <a:lstStyle/>
                        <a:p>
                          <a:endParaRPr lang="en-US"/>
                        </a:p>
                      </a:txBody>
                      <a:tcPr anchor="ctr">
                        <a:blipFill>
                          <a:blip r:embed="rId2"/>
                          <a:stretch>
                            <a:fillRect l="-200000" t="-200521" r="-879" b="-1042"/>
                          </a:stretch>
                        </a:blipFill>
                      </a:tcPr>
                    </a:tc>
                    <a:extLst>
                      <a:ext uri="{0D108BD9-81ED-4DB2-BD59-A6C34878D82A}">
                        <a16:rowId xmlns:a16="http://schemas.microsoft.com/office/drawing/2014/main" val="10002"/>
                      </a:ext>
                    </a:extLst>
                  </a:tr>
                </a:tbl>
              </a:graphicData>
            </a:graphic>
          </p:graphicFrame>
        </mc:Fallback>
      </mc:AlternateContent>
    </p:spTree>
    <p:extLst>
      <p:ext uri="{BB962C8B-B14F-4D97-AF65-F5344CB8AC3E}">
        <p14:creationId xmlns:p14="http://schemas.microsoft.com/office/powerpoint/2010/main" val="161968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many ways are there to…</a:t>
            </a:r>
          </a:p>
        </p:txBody>
      </p:sp>
      <p:sp>
        <p:nvSpPr>
          <p:cNvPr id="3" name="Content Placeholder 2"/>
          <p:cNvSpPr>
            <a:spLocks noGrp="1"/>
          </p:cNvSpPr>
          <p:nvPr>
            <p:ph idx="1"/>
          </p:nvPr>
        </p:nvSpPr>
        <p:spPr/>
        <p:txBody>
          <a:bodyPr>
            <a:normAutofit/>
          </a:bodyPr>
          <a:lstStyle/>
          <a:p>
            <a:r>
              <a:rPr lang="en-US" dirty="0"/>
              <a:t>Order the letters in the word "</a:t>
            </a:r>
            <a:r>
              <a:rPr lang="en-US" dirty="0" err="1"/>
              <a:t>replicant</a:t>
            </a:r>
            <a:r>
              <a:rPr lang="en-US" dirty="0"/>
              <a:t>"</a:t>
            </a:r>
          </a:p>
          <a:p>
            <a:r>
              <a:rPr lang="en-US" dirty="0"/>
              <a:t>Order any three letters in the word "</a:t>
            </a:r>
            <a:r>
              <a:rPr lang="en-US" dirty="0" err="1"/>
              <a:t>replicant</a:t>
            </a:r>
            <a:r>
              <a:rPr lang="en-US" dirty="0"/>
              <a:t>"?</a:t>
            </a:r>
          </a:p>
          <a:p>
            <a:r>
              <a:rPr lang="en-US" dirty="0"/>
              <a:t>Order the letters in the word "</a:t>
            </a:r>
            <a:r>
              <a:rPr lang="en-US" dirty="0" err="1"/>
              <a:t>neverness</a:t>
            </a:r>
            <a:r>
              <a:rPr lang="en-US" dirty="0"/>
              <a:t>"</a:t>
            </a:r>
          </a:p>
          <a:p>
            <a:pPr lvl="1"/>
            <a:r>
              <a:rPr lang="en-US" dirty="0"/>
              <a:t>If all letters are considered distinct?</a:t>
            </a:r>
          </a:p>
          <a:p>
            <a:pPr lvl="1"/>
            <a:r>
              <a:rPr lang="en-US" dirty="0"/>
              <a:t>If identical letters cannot be told apart?</a:t>
            </a:r>
          </a:p>
          <a:p>
            <a:r>
              <a:rPr lang="en-US" dirty="0"/>
              <a:t>Select an elite assassin team of 8 people from a squadron of 100?</a:t>
            </a:r>
          </a:p>
          <a:p>
            <a:r>
              <a:rPr lang="en-US" dirty="0"/>
              <a:t>Select an elite assassin team of 8 people from a squadron of 100 and make one person the leader?</a:t>
            </a:r>
          </a:p>
        </p:txBody>
      </p:sp>
    </p:spTree>
    <p:extLst>
      <p:ext uri="{BB962C8B-B14F-4D97-AF65-F5344CB8AC3E}">
        <p14:creationId xmlns:p14="http://schemas.microsoft.com/office/powerpoint/2010/main" val="233884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many ways are there to…</a:t>
            </a:r>
          </a:p>
        </p:txBody>
      </p:sp>
      <p:sp>
        <p:nvSpPr>
          <p:cNvPr id="3" name="Content Placeholder 2"/>
          <p:cNvSpPr>
            <a:spLocks noGrp="1"/>
          </p:cNvSpPr>
          <p:nvPr>
            <p:ph idx="1"/>
          </p:nvPr>
        </p:nvSpPr>
        <p:spPr/>
        <p:txBody>
          <a:bodyPr>
            <a:normAutofit/>
          </a:bodyPr>
          <a:lstStyle/>
          <a:p>
            <a:r>
              <a:rPr lang="en-US" dirty="0"/>
              <a:t>Name a child if you're willing use any sequence of characters from the Latin alphabet from 1 to 10 characters long?</a:t>
            </a:r>
          </a:p>
          <a:p>
            <a:r>
              <a:rPr lang="en-US" dirty="0"/>
              <a:t>Decide the five courses you'd like to take in a semester, if the kinds are:</a:t>
            </a:r>
          </a:p>
          <a:p>
            <a:pPr lvl="1"/>
            <a:r>
              <a:rPr lang="en-US" dirty="0"/>
              <a:t>Computer Science courses</a:t>
            </a:r>
          </a:p>
          <a:p>
            <a:pPr lvl="1"/>
            <a:r>
              <a:rPr lang="en-US" dirty="0"/>
              <a:t>INST courses</a:t>
            </a:r>
          </a:p>
          <a:p>
            <a:pPr lvl="1"/>
            <a:r>
              <a:rPr lang="en-US" dirty="0"/>
              <a:t>Electives</a:t>
            </a:r>
          </a:p>
          <a:p>
            <a:endParaRPr lang="en-US" dirty="0"/>
          </a:p>
          <a:p>
            <a:endParaRPr lang="en-US" dirty="0"/>
          </a:p>
          <a:p>
            <a:endParaRPr lang="en-US" dirty="0"/>
          </a:p>
        </p:txBody>
      </p:sp>
    </p:spTree>
    <p:extLst>
      <p:ext uri="{BB962C8B-B14F-4D97-AF65-F5344CB8AC3E}">
        <p14:creationId xmlns:p14="http://schemas.microsoft.com/office/powerpoint/2010/main" val="423500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Binomial theorem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14:m>
                  <m:oMath xmlns:m="http://schemas.openxmlformats.org/officeDocument/2006/math">
                    <m:r>
                      <a:rPr lang="en-US" i="1" dirty="0" smtClean="0">
                        <a:latin typeface="Cambria Math" panose="02040503050406030204" pitchFamily="18" charset="0"/>
                      </a:rPr>
                      <m:t>𝑎</m:t>
                    </m:r>
                    <m:r>
                      <a:rPr lang="en-US" i="1" dirty="0" smtClean="0">
                        <a:latin typeface="Cambria Math" panose="02040503050406030204" pitchFamily="18" charset="0"/>
                      </a:rPr>
                      <m:t> + </m:t>
                    </m:r>
                    <m:r>
                      <a:rPr lang="en-US" i="1" dirty="0" smtClean="0">
                        <a:latin typeface="Cambria Math" panose="02040503050406030204" pitchFamily="18" charset="0"/>
                      </a:rPr>
                      <m:t>𝑏</m:t>
                    </m:r>
                  </m:oMath>
                </a14:m>
                <a:r>
                  <a:rPr lang="en-US" dirty="0"/>
                  <a:t> is called a </a:t>
                </a:r>
                <a:r>
                  <a:rPr lang="en-US" b="1" dirty="0"/>
                  <a:t>binomial</a:t>
                </a:r>
              </a:p>
              <a:p>
                <a:r>
                  <a:rPr lang="en-US" dirty="0"/>
                  <a:t>Using combinations (or Pascal's Triangle) gives an easy way to compute </a:t>
                </a:r>
                <a14:m>
                  <m:oMath xmlns:m="http://schemas.openxmlformats.org/officeDocument/2006/math">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r>
                              <a:rPr lang="en-US" i="1" dirty="0" smtClean="0">
                                <a:latin typeface="Cambria Math" panose="02040503050406030204" pitchFamily="18" charset="0"/>
                              </a:rPr>
                              <m:t>𝑎</m:t>
                            </m:r>
                            <m:r>
                              <a:rPr lang="en-US" i="1" dirty="0" smtClean="0">
                                <a:latin typeface="Cambria Math" panose="02040503050406030204" pitchFamily="18" charset="0"/>
                              </a:rPr>
                              <m:t> + </m:t>
                            </m:r>
                            <m:r>
                              <a:rPr lang="en-US" i="1" dirty="0" smtClean="0">
                                <a:latin typeface="Cambria Math" panose="02040503050406030204" pitchFamily="18" charset="0"/>
                              </a:rPr>
                              <m:t>𝑏</m:t>
                            </m:r>
                          </m:e>
                        </m:d>
                      </m:e>
                      <m:sup>
                        <m:r>
                          <a:rPr lang="en-US" b="0" i="1" dirty="0" smtClean="0">
                            <a:latin typeface="Cambria Math" panose="02040503050406030204" pitchFamily="18" charset="0"/>
                          </a:rPr>
                          <m:t>𝑛</m:t>
                        </m:r>
                      </m:sup>
                    </m:sSup>
                  </m:oMath>
                </a14:m>
                <a:endParaRPr lang="en-US" i="1" baseline="30000" dirty="0"/>
              </a:p>
              <a:p>
                <a:pPr marL="118872" indent="0">
                  <a:buNone/>
                </a:pPr>
                <a14:m>
                  <m:oMathPara xmlns:m="http://schemas.openxmlformats.org/officeDocument/2006/math">
                    <m:oMathParaPr>
                      <m:jc m:val="centerGroup"/>
                    </m:oMathParaPr>
                    <m:oMath xmlns:m="http://schemas.openxmlformats.org/officeDocument/2006/math">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𝑎</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𝑏</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𝑛</m:t>
                          </m:r>
                        </m:sup>
                      </m:sSup>
                      <m:r>
                        <a:rPr lang="en-US" i="1">
                          <a:solidFill>
                            <a:srgbClr val="000000"/>
                          </a:solidFill>
                          <a:latin typeface="Cambria Math" panose="02040503050406030204" pitchFamily="18" charset="0"/>
                        </a:rPr>
                        <m:t>=</m:t>
                      </m:r>
                      <m:nary>
                        <m:naryPr>
                          <m:chr m:val="∑"/>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𝑘</m:t>
                          </m:r>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𝑛</m:t>
                          </m:r>
                        </m:sup>
                        <m:e>
                          <m:d>
                            <m:dPr>
                              <m:ctrlPr>
                                <a:rPr lang="en-US" i="1">
                                  <a:solidFill>
                                    <a:srgbClr val="000000"/>
                                  </a:solidFill>
                                  <a:latin typeface="Cambria Math" panose="02040503050406030204" pitchFamily="18" charset="0"/>
                                </a:rPr>
                              </m:ctrlPr>
                            </m:dPr>
                            <m:e>
                              <m:m>
                                <m:mPr>
                                  <m:plcHide m:val="on"/>
                                  <m:mcs>
                                    <m:mc>
                                      <m:mcPr>
                                        <m:count m:val="1"/>
                                        <m:mcJc m:val="center"/>
                                      </m:mcPr>
                                    </m:mc>
                                  </m:mcs>
                                  <m:ctrlPr>
                                    <a:rPr lang="en-US" i="1">
                                      <a:solidFill>
                                        <a:srgbClr val="000000"/>
                                      </a:solidFill>
                                      <a:latin typeface="Cambria Math" panose="02040503050406030204" pitchFamily="18" charset="0"/>
                                    </a:rPr>
                                  </m:ctrlPr>
                                </m:mPr>
                                <m:mr>
                                  <m:e>
                                    <m:r>
                                      <a:rPr lang="en-US" i="1">
                                        <a:solidFill>
                                          <a:srgbClr val="000000"/>
                                        </a:solidFill>
                                        <a:latin typeface="Cambria Math" panose="02040503050406030204" pitchFamily="18" charset="0"/>
                                      </a:rPr>
                                      <m:t>𝑛</m:t>
                                    </m:r>
                                  </m:e>
                                </m:mr>
                                <m:mr>
                                  <m:e>
                                    <m:r>
                                      <a:rPr lang="en-US" i="1">
                                        <a:solidFill>
                                          <a:srgbClr val="000000"/>
                                        </a:solidFill>
                                        <a:latin typeface="Cambria Math" panose="02040503050406030204" pitchFamily="18" charset="0"/>
                                      </a:rPr>
                                      <m:t>𝑘</m:t>
                                    </m:r>
                                  </m:e>
                                </m:mr>
                              </m:m>
                            </m:e>
                          </m:d>
                        </m:e>
                      </m:nary>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𝑎</m:t>
                          </m:r>
                        </m:e>
                        <m:sup>
                          <m:r>
                            <a:rPr lang="en-US" i="1">
                              <a:solidFill>
                                <a:srgbClr val="000000"/>
                              </a:solidFill>
                              <a:latin typeface="Cambria Math" panose="02040503050406030204" pitchFamily="18" charset="0"/>
                            </a:rPr>
                            <m:t>𝑛</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𝑘</m:t>
                          </m:r>
                        </m:sup>
                      </m:s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𝑏</m:t>
                          </m:r>
                        </m:e>
                        <m:sup>
                          <m:r>
                            <a:rPr lang="en-US" i="1">
                              <a:solidFill>
                                <a:srgbClr val="000000"/>
                              </a:solidFill>
                              <a:latin typeface="Cambria Math" panose="02040503050406030204" pitchFamily="18" charset="0"/>
                            </a:rPr>
                            <m:t>𝑘</m:t>
                          </m:r>
                        </m:sup>
                      </m:sSup>
                    </m:oMath>
                  </m:oMathPara>
                </a14:m>
                <a:endParaRPr lang="en-US" dirty="0"/>
              </a:p>
              <a:p>
                <a:endParaRPr lang="en-US" i="1" baseline="30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527" r="-1111"/>
                </a:stretch>
              </a:blipFill>
            </p:spPr>
            <p:txBody>
              <a:bodyPr/>
              <a:lstStyle/>
              <a:p>
                <a:r>
                  <a:rPr lang="en-US">
                    <a:noFill/>
                  </a:rPr>
                  <a:t> </a:t>
                </a:r>
              </a:p>
            </p:txBody>
          </p:sp>
        </mc:Fallback>
      </mc:AlternateContent>
      <p:sp>
        <p:nvSpPr>
          <p:cNvPr id="4" name="Object 3"/>
          <p:cNvSpPr txBox="1"/>
          <p:nvPr/>
        </p:nvSpPr>
        <p:spPr bwMode="auto">
          <a:xfrm>
            <a:off x="3563938" y="3505200"/>
            <a:ext cx="5122862" cy="1676400"/>
          </a:xfrm>
          <a:prstGeom prst="rect">
            <a:avLst/>
          </a:prstGeom>
          <a:noFill/>
          <a:extLst/>
        </p:spPr>
        <p:txBody>
          <a:bodyPr>
            <a:normAutofit/>
          </a:bodyPr>
          <a:lstStyle/>
          <a:p>
            <a:endParaRPr lang="en-US" dirty="0"/>
          </a:p>
        </p:txBody>
      </p:sp>
    </p:spTree>
    <p:extLst>
      <p:ext uri="{BB962C8B-B14F-4D97-AF65-F5344CB8AC3E}">
        <p14:creationId xmlns:p14="http://schemas.microsoft.com/office/powerpoint/2010/main" val="4011138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2B6D9-91DF-46DA-B87D-A0F8C0E859B5}"/>
              </a:ext>
            </a:extLst>
          </p:cNvPr>
          <p:cNvSpPr>
            <a:spLocks noGrp="1"/>
          </p:cNvSpPr>
          <p:nvPr>
            <p:ph type="title"/>
          </p:nvPr>
        </p:nvSpPr>
        <p:spPr/>
        <p:txBody>
          <a:bodyPr/>
          <a:lstStyle/>
          <a:p>
            <a:r>
              <a:rPr lang="en-US" dirty="0"/>
              <a:t>Binomial practice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B25E4E4-0C0C-4A87-B305-364E5E07414B}"/>
                  </a:ext>
                </a:extLst>
              </p:cNvPr>
              <p:cNvSpPr>
                <a:spLocks noGrp="1"/>
              </p:cNvSpPr>
              <p:nvPr>
                <p:ph idx="1"/>
              </p:nvPr>
            </p:nvSpPr>
            <p:spPr/>
            <p:txBody>
              <a:bodyPr/>
              <a:lstStyle/>
              <a:p>
                <a:r>
                  <a:rPr lang="en-US" dirty="0"/>
                  <a:t>Thoroughly simplify </a:t>
                </a:r>
                <a14:m>
                  <m:oMath xmlns:m="http://schemas.openxmlformats.org/officeDocument/2006/math">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r>
                              <a:rPr lang="en-US" i="1" dirty="0" smtClean="0">
                                <a:latin typeface="Cambria Math" panose="02040503050406030204" pitchFamily="18" charset="0"/>
                              </a:rPr>
                              <m:t>𝑎</m:t>
                            </m:r>
                            <m:r>
                              <a:rPr lang="en-US" i="1" dirty="0" smtClean="0">
                                <a:latin typeface="Cambria Math" panose="02040503050406030204" pitchFamily="18" charset="0"/>
                              </a:rPr>
                              <m:t> −</m:t>
                            </m:r>
                            <m:f>
                              <m:fPr>
                                <m:ctrlPr>
                                  <a:rPr lang="en-US"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2</m:t>
                                </m:r>
                              </m:den>
                            </m:f>
                            <m:r>
                              <a:rPr lang="en-US" i="1" dirty="0" smtClean="0">
                                <a:latin typeface="Cambria Math" panose="02040503050406030204" pitchFamily="18" charset="0"/>
                              </a:rPr>
                              <m:t>𝑏</m:t>
                            </m:r>
                          </m:e>
                        </m:d>
                      </m:e>
                      <m:sup>
                        <m:r>
                          <a:rPr lang="en-US" b="0" i="1" dirty="0" smtClean="0">
                            <a:latin typeface="Cambria Math" panose="02040503050406030204" pitchFamily="18" charset="0"/>
                          </a:rPr>
                          <m:t>6</m:t>
                        </m:r>
                      </m:sup>
                    </m:sSup>
                  </m:oMath>
                </a14:m>
                <a:endParaRPr lang="en-US" dirty="0"/>
              </a:p>
            </p:txBody>
          </p:sp>
        </mc:Choice>
        <mc:Fallback xmlns="">
          <p:sp>
            <p:nvSpPr>
              <p:cNvPr id="3" name="Content Placeholder 2">
                <a:extLst>
                  <a:ext uri="{FF2B5EF4-FFF2-40B4-BE49-F238E27FC236}">
                    <a16:creationId xmlns:a16="http://schemas.microsoft.com/office/drawing/2014/main" id="{DB25E4E4-0C0C-4A87-B305-364E5E07414B}"/>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229671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Probability axioms</a:t>
            </a:r>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lstStyle/>
              <a:p>
                <a:r>
                  <a:rPr lang="en-US" dirty="0"/>
                  <a:t>Let </a:t>
                </a:r>
                <a14:m>
                  <m:oMath xmlns:m="http://schemas.openxmlformats.org/officeDocument/2006/math">
                    <m:r>
                      <a:rPr lang="en-US" i="1" dirty="0" smtClean="0">
                        <a:latin typeface="Cambria Math" panose="02040503050406030204" pitchFamily="18" charset="0"/>
                      </a:rPr>
                      <m:t>𝐴</m:t>
                    </m:r>
                  </m:oMath>
                </a14:m>
                <a:r>
                  <a:rPr lang="en-US" dirty="0"/>
                  <a:t> and </a:t>
                </a:r>
                <a14:m>
                  <m:oMath xmlns:m="http://schemas.openxmlformats.org/officeDocument/2006/math">
                    <m:r>
                      <a:rPr lang="en-US" i="1" dirty="0" smtClean="0">
                        <a:latin typeface="Cambria Math" panose="02040503050406030204" pitchFamily="18" charset="0"/>
                      </a:rPr>
                      <m:t>𝐵</m:t>
                    </m:r>
                  </m:oMath>
                </a14:m>
                <a:r>
                  <a:rPr lang="en-US" dirty="0"/>
                  <a:t> be events in the sample space </a:t>
                </a:r>
                <a14:m>
                  <m:oMath xmlns:m="http://schemas.openxmlformats.org/officeDocument/2006/math">
                    <m:r>
                      <a:rPr lang="en-US" i="1" dirty="0" smtClean="0">
                        <a:latin typeface="Cambria Math" panose="02040503050406030204" pitchFamily="18" charset="0"/>
                      </a:rPr>
                      <m:t>𝑆</m:t>
                    </m:r>
                  </m:oMath>
                </a14:m>
                <a:endParaRPr lang="en-US" dirty="0"/>
              </a:p>
              <a:p>
                <a:pPr lvl="1"/>
                <a14:m>
                  <m:oMath xmlns:m="http://schemas.openxmlformats.org/officeDocument/2006/math">
                    <m:r>
                      <a:rPr lang="en-US" i="1" dirty="0" smtClean="0">
                        <a:latin typeface="Cambria Math" panose="02040503050406030204" pitchFamily="18" charset="0"/>
                      </a:rPr>
                      <m:t>0</m:t>
                    </m:r>
                    <m:r>
                      <a:rPr lang="en-US" i="1" dirty="0">
                        <a:latin typeface="Cambria Math" panose="02040503050406030204" pitchFamily="18" charset="0"/>
                      </a:rPr>
                      <m:t>≤</m:t>
                    </m:r>
                    <m:r>
                      <a:rPr lang="en-US" i="1" dirty="0" smtClean="0">
                        <a:latin typeface="Cambria Math" panose="02040503050406030204" pitchFamily="18" charset="0"/>
                      </a:rPr>
                      <m:t>𝑃</m:t>
                    </m:r>
                    <m:d>
                      <m:dPr>
                        <m:ctrlPr>
                          <a:rPr lang="en-US" i="1" dirty="0" smtClean="0">
                            <a:latin typeface="Cambria Math" panose="02040503050406030204" pitchFamily="18" charset="0"/>
                          </a:rPr>
                        </m:ctrlPr>
                      </m:dPr>
                      <m:e>
                        <m:r>
                          <a:rPr lang="en-US" i="1" dirty="0" smtClean="0">
                            <a:latin typeface="Cambria Math" panose="02040503050406030204" pitchFamily="18" charset="0"/>
                          </a:rPr>
                          <m:t>𝐴</m:t>
                        </m:r>
                      </m:e>
                    </m:d>
                    <m:r>
                      <a:rPr lang="en-US" b="0" i="1" dirty="0" smtClean="0">
                        <a:latin typeface="Cambria Math" panose="02040503050406030204" pitchFamily="18" charset="0"/>
                      </a:rPr>
                      <m:t>≤</m:t>
                    </m:r>
                    <m:r>
                      <a:rPr lang="en-US" i="1" dirty="0" smtClean="0">
                        <a:latin typeface="Cambria Math" panose="02040503050406030204" pitchFamily="18" charset="0"/>
                      </a:rPr>
                      <m:t>1</m:t>
                    </m:r>
                  </m:oMath>
                </a14:m>
                <a:endParaRPr lang="en-US" dirty="0"/>
              </a:p>
              <a:p>
                <a:pPr lvl="1"/>
                <a14:m>
                  <m:oMath xmlns:m="http://schemas.openxmlformats.org/officeDocument/2006/math">
                    <m:r>
                      <a:rPr lang="en-US" i="1" dirty="0" smtClean="0">
                        <a:latin typeface="Cambria Math" panose="02040503050406030204" pitchFamily="18" charset="0"/>
                      </a:rPr>
                      <m:t>𝑃</m:t>
                    </m:r>
                    <m:r>
                      <a:rPr lang="en-US" i="1" dirty="0" smtClean="0">
                        <a:latin typeface="Cambria Math" panose="02040503050406030204" pitchFamily="18" charset="0"/>
                      </a:rPr>
                      <m:t>(∅) = 0</m:t>
                    </m:r>
                  </m:oMath>
                </a14:m>
                <a:r>
                  <a:rPr lang="en-US" dirty="0">
                    <a:sym typeface="Symbol"/>
                  </a:rPr>
                  <a:t> and </a:t>
                </a:r>
                <a14:m>
                  <m:oMath xmlns:m="http://schemas.openxmlformats.org/officeDocument/2006/math">
                    <m:r>
                      <a:rPr lang="en-US" i="1" dirty="0" smtClean="0">
                        <a:latin typeface="Cambria Math" panose="02040503050406030204" pitchFamily="18" charset="0"/>
                        <a:sym typeface="Symbol"/>
                      </a:rPr>
                      <m:t>𝑃</m:t>
                    </m:r>
                    <m:r>
                      <a:rPr lang="en-US" i="1" dirty="0" smtClean="0">
                        <a:latin typeface="Cambria Math" panose="02040503050406030204" pitchFamily="18" charset="0"/>
                        <a:sym typeface="Symbol"/>
                      </a:rPr>
                      <m:t>(</m:t>
                    </m:r>
                    <m:r>
                      <a:rPr lang="en-US" i="1" dirty="0" smtClean="0">
                        <a:latin typeface="Cambria Math" panose="02040503050406030204" pitchFamily="18" charset="0"/>
                        <a:sym typeface="Symbol"/>
                      </a:rPr>
                      <m:t>𝑆</m:t>
                    </m:r>
                    <m:r>
                      <a:rPr lang="en-US" i="1" dirty="0" smtClean="0">
                        <a:latin typeface="Cambria Math" panose="02040503050406030204" pitchFamily="18" charset="0"/>
                        <a:sym typeface="Symbol"/>
                      </a:rPr>
                      <m:t>) = 1</m:t>
                    </m:r>
                  </m:oMath>
                </a14:m>
                <a:endParaRPr lang="en-US" dirty="0">
                  <a:sym typeface="Symbol"/>
                </a:endParaRPr>
              </a:p>
              <a:p>
                <a:pPr lvl="1"/>
                <a:r>
                  <a:rPr lang="en-US" dirty="0">
                    <a:sym typeface="Symbol"/>
                  </a:rPr>
                  <a:t>If </a:t>
                </a:r>
                <a14:m>
                  <m:oMath xmlns:m="http://schemas.openxmlformats.org/officeDocument/2006/math">
                    <m:r>
                      <a:rPr lang="en-US" i="1" dirty="0" smtClean="0">
                        <a:latin typeface="Cambria Math" panose="02040503050406030204" pitchFamily="18" charset="0"/>
                        <a:sym typeface="Symbol"/>
                      </a:rPr>
                      <m:t>𝐴</m:t>
                    </m:r>
                    <m:r>
                      <a:rPr lang="en-US" b="0" i="1" dirty="0" smtClean="0">
                        <a:latin typeface="Cambria Math" panose="02040503050406030204" pitchFamily="18" charset="0"/>
                        <a:sym typeface="Symbol"/>
                      </a:rPr>
                      <m:t>∩</m:t>
                    </m:r>
                    <m:r>
                      <a:rPr lang="en-US" i="1" dirty="0" smtClean="0">
                        <a:latin typeface="Cambria Math" panose="02040503050406030204" pitchFamily="18" charset="0"/>
                        <a:sym typeface="Symbol"/>
                      </a:rPr>
                      <m:t>𝐵</m:t>
                    </m:r>
                    <m:r>
                      <a:rPr lang="en-US" i="1" dirty="0" smtClean="0">
                        <a:latin typeface="Cambria Math" panose="02040503050406030204" pitchFamily="18" charset="0"/>
                        <a:sym typeface="Symbol"/>
                      </a:rPr>
                      <m:t> =∅</m:t>
                    </m:r>
                  </m:oMath>
                </a14:m>
                <a:r>
                  <a:rPr lang="en-US" dirty="0">
                    <a:sym typeface="Symbol"/>
                  </a:rPr>
                  <a:t>, then </a:t>
                </a:r>
                <a14:m>
                  <m:oMath xmlns:m="http://schemas.openxmlformats.org/officeDocument/2006/math">
                    <m:r>
                      <a:rPr lang="en-US" i="1" dirty="0" smtClean="0">
                        <a:latin typeface="Cambria Math" panose="02040503050406030204" pitchFamily="18" charset="0"/>
                        <a:sym typeface="Symbol"/>
                      </a:rPr>
                      <m:t>𝑃</m:t>
                    </m:r>
                    <m:r>
                      <a:rPr lang="en-US" i="1" dirty="0" smtClean="0">
                        <a:latin typeface="Cambria Math" panose="02040503050406030204" pitchFamily="18" charset="0"/>
                        <a:sym typeface="Symbol"/>
                      </a:rPr>
                      <m:t>(</m:t>
                    </m:r>
                    <m:r>
                      <a:rPr lang="en-US" i="1" dirty="0" smtClean="0">
                        <a:latin typeface="Cambria Math" panose="02040503050406030204" pitchFamily="18" charset="0"/>
                        <a:sym typeface="Symbol"/>
                      </a:rPr>
                      <m:t>𝐴</m:t>
                    </m:r>
                    <m:r>
                      <a:rPr lang="en-US" b="0" i="1" dirty="0" smtClean="0">
                        <a:latin typeface="Cambria Math" panose="02040503050406030204" pitchFamily="18" charset="0"/>
                        <a:sym typeface="Symbol"/>
                      </a:rPr>
                      <m:t>∪</m:t>
                    </m:r>
                    <m:r>
                      <a:rPr lang="en-US" i="1" dirty="0" smtClean="0">
                        <a:latin typeface="Cambria Math" panose="02040503050406030204" pitchFamily="18" charset="0"/>
                        <a:sym typeface="Symbol"/>
                      </a:rPr>
                      <m:t>𝐵</m:t>
                    </m:r>
                    <m:r>
                      <a:rPr lang="en-US" i="1" dirty="0" smtClean="0">
                        <a:latin typeface="Cambria Math" panose="02040503050406030204" pitchFamily="18" charset="0"/>
                        <a:sym typeface="Symbol"/>
                      </a:rPr>
                      <m:t>)</m:t>
                    </m:r>
                  </m:oMath>
                </a14:m>
                <a:r>
                  <a:rPr lang="en-US" dirty="0">
                    <a:sym typeface="Symbol"/>
                  </a:rPr>
                  <a:t> = </a:t>
                </a:r>
                <a14:m>
                  <m:oMath xmlns:m="http://schemas.openxmlformats.org/officeDocument/2006/math">
                    <m:r>
                      <a:rPr lang="en-US" i="1" dirty="0" smtClean="0">
                        <a:latin typeface="Cambria Math" panose="02040503050406030204" pitchFamily="18" charset="0"/>
                        <a:sym typeface="Symbol"/>
                      </a:rPr>
                      <m:t>𝑃</m:t>
                    </m:r>
                    <m:r>
                      <a:rPr lang="en-US" i="1" dirty="0" smtClean="0">
                        <a:latin typeface="Cambria Math" panose="02040503050406030204" pitchFamily="18" charset="0"/>
                        <a:sym typeface="Symbol"/>
                      </a:rPr>
                      <m:t>(</m:t>
                    </m:r>
                    <m:r>
                      <a:rPr lang="en-US" i="1" dirty="0" smtClean="0">
                        <a:latin typeface="Cambria Math" panose="02040503050406030204" pitchFamily="18" charset="0"/>
                        <a:sym typeface="Symbol"/>
                      </a:rPr>
                      <m:t>𝐴</m:t>
                    </m:r>
                    <m:r>
                      <a:rPr lang="en-US" i="1" dirty="0" smtClean="0">
                        <a:latin typeface="Cambria Math" panose="02040503050406030204" pitchFamily="18" charset="0"/>
                        <a:sym typeface="Symbol"/>
                      </a:rPr>
                      <m:t>) + </m:t>
                    </m:r>
                    <m:r>
                      <a:rPr lang="en-US" i="1" dirty="0" smtClean="0">
                        <a:latin typeface="Cambria Math" panose="02040503050406030204" pitchFamily="18" charset="0"/>
                        <a:sym typeface="Symbol"/>
                      </a:rPr>
                      <m:t>𝑃</m:t>
                    </m:r>
                    <m:r>
                      <a:rPr lang="en-US" i="1" dirty="0" smtClean="0">
                        <a:latin typeface="Cambria Math" panose="02040503050406030204" pitchFamily="18" charset="0"/>
                        <a:sym typeface="Symbol"/>
                      </a:rPr>
                      <m:t>(</m:t>
                    </m:r>
                    <m:r>
                      <a:rPr lang="en-US" i="1" dirty="0" smtClean="0">
                        <a:latin typeface="Cambria Math" panose="02040503050406030204" pitchFamily="18" charset="0"/>
                        <a:sym typeface="Symbol"/>
                      </a:rPr>
                      <m:t>𝐵</m:t>
                    </m:r>
                    <m:r>
                      <a:rPr lang="en-US" i="1" dirty="0" smtClean="0">
                        <a:latin typeface="Cambria Math" panose="02040503050406030204" pitchFamily="18" charset="0"/>
                        <a:sym typeface="Symbol"/>
                      </a:rPr>
                      <m:t>)</m:t>
                    </m:r>
                  </m:oMath>
                </a14:m>
                <a:endParaRPr lang="en-US" dirty="0">
                  <a:sym typeface="Symbol"/>
                </a:endParaRPr>
              </a:p>
              <a:p>
                <a:pPr lvl="1"/>
                <a:r>
                  <a:rPr lang="en-US" dirty="0">
                    <a:sym typeface="Symbol"/>
                  </a:rPr>
                  <a:t>It is clear then that </a:t>
                </a:r>
                <a14:m>
                  <m:oMath xmlns:m="http://schemas.openxmlformats.org/officeDocument/2006/math">
                    <m:r>
                      <a:rPr lang="en-US" i="1" dirty="0" smtClean="0">
                        <a:latin typeface="Cambria Math" panose="02040503050406030204" pitchFamily="18" charset="0"/>
                        <a:sym typeface="Symbol"/>
                      </a:rPr>
                      <m:t>𝑃</m:t>
                    </m:r>
                    <m:r>
                      <a:rPr lang="en-US" i="1" dirty="0" smtClean="0">
                        <a:latin typeface="Cambria Math" panose="02040503050406030204" pitchFamily="18" charset="0"/>
                        <a:sym typeface="Symbol"/>
                      </a:rPr>
                      <m:t>(</m:t>
                    </m:r>
                    <m:sSup>
                      <m:sSupPr>
                        <m:ctrlPr>
                          <a:rPr lang="en-US" b="0" i="1" dirty="0" smtClean="0">
                            <a:latin typeface="Cambria Math" panose="02040503050406030204" pitchFamily="18" charset="0"/>
                            <a:sym typeface="Symbol"/>
                          </a:rPr>
                        </m:ctrlPr>
                      </m:sSupPr>
                      <m:e>
                        <m:r>
                          <a:rPr lang="en-US" i="1" dirty="0" smtClean="0">
                            <a:latin typeface="Cambria Math" panose="02040503050406030204" pitchFamily="18" charset="0"/>
                            <a:sym typeface="Symbol"/>
                          </a:rPr>
                          <m:t>𝐴</m:t>
                        </m:r>
                      </m:e>
                      <m:sup>
                        <m:r>
                          <a:rPr lang="en-US" b="0" i="1" dirty="0" smtClean="0">
                            <a:latin typeface="Cambria Math" panose="02040503050406030204" pitchFamily="18" charset="0"/>
                            <a:sym typeface="Symbol"/>
                          </a:rPr>
                          <m:t>𝑐</m:t>
                        </m:r>
                      </m:sup>
                    </m:sSup>
                    <m:r>
                      <a:rPr lang="en-US" i="1" dirty="0" smtClean="0">
                        <a:latin typeface="Cambria Math" panose="02040503050406030204" pitchFamily="18" charset="0"/>
                        <a:sym typeface="Symbol"/>
                      </a:rPr>
                      <m:t>) = 1 – </m:t>
                    </m:r>
                    <m:r>
                      <a:rPr lang="en-US" i="1" dirty="0" smtClean="0">
                        <a:latin typeface="Cambria Math" panose="02040503050406030204" pitchFamily="18" charset="0"/>
                        <a:sym typeface="Symbol"/>
                      </a:rPr>
                      <m:t>𝑃</m:t>
                    </m:r>
                    <m:r>
                      <a:rPr lang="en-US" i="1" dirty="0" smtClean="0">
                        <a:latin typeface="Cambria Math" panose="02040503050406030204" pitchFamily="18" charset="0"/>
                        <a:sym typeface="Symbol"/>
                      </a:rPr>
                      <m:t>(</m:t>
                    </m:r>
                    <m:r>
                      <a:rPr lang="en-US" i="1" dirty="0" smtClean="0">
                        <a:latin typeface="Cambria Math" panose="02040503050406030204" pitchFamily="18" charset="0"/>
                        <a:sym typeface="Symbol"/>
                      </a:rPr>
                      <m:t>𝐴</m:t>
                    </m:r>
                    <m:r>
                      <a:rPr lang="en-US" i="1" dirty="0" smtClean="0">
                        <a:latin typeface="Cambria Math" panose="02040503050406030204" pitchFamily="18" charset="0"/>
                        <a:sym typeface="Symbol"/>
                      </a:rPr>
                      <m:t>)</m:t>
                    </m:r>
                  </m:oMath>
                </a14:m>
                <a:endParaRPr lang="en-US" dirty="0">
                  <a:sym typeface="Symbol"/>
                </a:endParaRPr>
              </a:p>
              <a:p>
                <a:pPr lvl="1"/>
                <a:r>
                  <a:rPr lang="en-US" dirty="0">
                    <a:sym typeface="Symbol"/>
                  </a:rPr>
                  <a:t>More generally, </a:t>
                </a:r>
                <a14:m>
                  <m:oMath xmlns:m="http://schemas.openxmlformats.org/officeDocument/2006/math">
                    <m:r>
                      <a:rPr lang="en-US" i="1" dirty="0" smtClean="0">
                        <a:latin typeface="Cambria Math" panose="02040503050406030204" pitchFamily="18" charset="0"/>
                        <a:sym typeface="Symbol"/>
                      </a:rPr>
                      <m:t>𝑃</m:t>
                    </m:r>
                    <m:d>
                      <m:dPr>
                        <m:ctrlPr>
                          <a:rPr lang="en-US" i="1" dirty="0" smtClean="0">
                            <a:latin typeface="Cambria Math" panose="02040503050406030204" pitchFamily="18" charset="0"/>
                            <a:sym typeface="Symbol"/>
                          </a:rPr>
                        </m:ctrlPr>
                      </m:dPr>
                      <m:e>
                        <m:r>
                          <a:rPr lang="en-US" i="1" dirty="0" smtClean="0">
                            <a:latin typeface="Cambria Math" panose="02040503050406030204" pitchFamily="18" charset="0"/>
                            <a:sym typeface="Symbol"/>
                          </a:rPr>
                          <m:t>𝐴</m:t>
                        </m:r>
                        <m:r>
                          <a:rPr lang="en-US" b="0" i="1" dirty="0" smtClean="0">
                            <a:latin typeface="Cambria Math" panose="02040503050406030204" pitchFamily="18" charset="0"/>
                            <a:sym typeface="Symbol"/>
                          </a:rPr>
                          <m:t>∪</m:t>
                        </m:r>
                        <m:r>
                          <a:rPr lang="en-US" i="1" dirty="0" smtClean="0">
                            <a:latin typeface="Cambria Math" panose="02040503050406030204" pitchFamily="18" charset="0"/>
                            <a:sym typeface="Symbol"/>
                          </a:rPr>
                          <m:t>𝐵</m:t>
                        </m:r>
                      </m:e>
                    </m:d>
                    <m:r>
                      <a:rPr lang="en-US" i="1" dirty="0" smtClean="0">
                        <a:latin typeface="Cambria Math" panose="02040503050406030204" pitchFamily="18" charset="0"/>
                        <a:sym typeface="Symbol"/>
                      </a:rPr>
                      <m:t>= </m:t>
                    </m:r>
                    <m:r>
                      <a:rPr lang="en-US" i="1" dirty="0" smtClean="0">
                        <a:latin typeface="Cambria Math" panose="02040503050406030204" pitchFamily="18" charset="0"/>
                        <a:sym typeface="Symbol"/>
                      </a:rPr>
                      <m:t>𝑃</m:t>
                    </m:r>
                    <m:d>
                      <m:dPr>
                        <m:ctrlPr>
                          <a:rPr lang="en-US" i="1" dirty="0" smtClean="0">
                            <a:latin typeface="Cambria Math" panose="02040503050406030204" pitchFamily="18" charset="0"/>
                            <a:sym typeface="Symbol"/>
                          </a:rPr>
                        </m:ctrlPr>
                      </m:dPr>
                      <m:e>
                        <m:r>
                          <a:rPr lang="en-US" i="1" dirty="0" smtClean="0">
                            <a:latin typeface="Cambria Math" panose="02040503050406030204" pitchFamily="18" charset="0"/>
                            <a:sym typeface="Symbol"/>
                          </a:rPr>
                          <m:t>𝐴</m:t>
                        </m:r>
                      </m:e>
                    </m:d>
                    <m:r>
                      <a:rPr lang="en-US" i="1" dirty="0" smtClean="0">
                        <a:latin typeface="Cambria Math" panose="02040503050406030204" pitchFamily="18" charset="0"/>
                        <a:sym typeface="Symbol"/>
                      </a:rPr>
                      <m:t>+ </m:t>
                    </m:r>
                    <m:r>
                      <a:rPr lang="en-US" i="1" dirty="0" smtClean="0">
                        <a:latin typeface="Cambria Math" panose="02040503050406030204" pitchFamily="18" charset="0"/>
                        <a:sym typeface="Symbol"/>
                      </a:rPr>
                      <m:t>𝑃</m:t>
                    </m:r>
                    <m:d>
                      <m:dPr>
                        <m:ctrlPr>
                          <a:rPr lang="en-US" i="1" dirty="0" smtClean="0">
                            <a:latin typeface="Cambria Math" panose="02040503050406030204" pitchFamily="18" charset="0"/>
                            <a:sym typeface="Symbol"/>
                          </a:rPr>
                        </m:ctrlPr>
                      </m:dPr>
                      <m:e>
                        <m:r>
                          <a:rPr lang="en-US" i="1" dirty="0" smtClean="0">
                            <a:latin typeface="Cambria Math" panose="02040503050406030204" pitchFamily="18" charset="0"/>
                            <a:sym typeface="Symbol"/>
                          </a:rPr>
                          <m:t>𝐵</m:t>
                        </m:r>
                      </m:e>
                    </m:d>
                    <m:r>
                      <a:rPr lang="en-US" b="0" i="1" dirty="0" smtClean="0">
                        <a:latin typeface="Cambria Math" panose="02040503050406030204" pitchFamily="18" charset="0"/>
                        <a:sym typeface="Symbol"/>
                      </a:rPr>
                      <m:t>− </m:t>
                    </m:r>
                    <m:r>
                      <a:rPr lang="en-US" i="1" dirty="0" smtClean="0">
                        <a:latin typeface="Cambria Math" panose="02040503050406030204" pitchFamily="18" charset="0"/>
                        <a:sym typeface="Symbol"/>
                      </a:rPr>
                      <m:t>𝑃</m:t>
                    </m:r>
                    <m:r>
                      <a:rPr lang="en-US" i="1" dirty="0" smtClean="0">
                        <a:latin typeface="Cambria Math" panose="02040503050406030204" pitchFamily="18" charset="0"/>
                        <a:sym typeface="Symbol"/>
                      </a:rPr>
                      <m:t>(</m:t>
                    </m:r>
                    <m:r>
                      <a:rPr lang="en-US" i="1" dirty="0" smtClean="0">
                        <a:latin typeface="Cambria Math" panose="02040503050406030204" pitchFamily="18" charset="0"/>
                        <a:sym typeface="Symbol"/>
                      </a:rPr>
                      <m:t>𝐴</m:t>
                    </m:r>
                    <m:r>
                      <a:rPr lang="en-US" b="0" i="1" dirty="0" smtClean="0">
                        <a:latin typeface="Cambria Math" panose="02040503050406030204" pitchFamily="18" charset="0"/>
                        <a:sym typeface="Symbol"/>
                      </a:rPr>
                      <m:t>∩</m:t>
                    </m:r>
                    <m:r>
                      <a:rPr lang="en-US" i="1" dirty="0" smtClean="0">
                        <a:latin typeface="Cambria Math" panose="02040503050406030204" pitchFamily="18" charset="0"/>
                        <a:sym typeface="Symbol"/>
                      </a:rPr>
                      <m:t>𝐵</m:t>
                    </m:r>
                    <m:r>
                      <a:rPr lang="en-US" i="1" dirty="0" smtClean="0">
                        <a:latin typeface="Cambria Math" panose="02040503050406030204" pitchFamily="18" charset="0"/>
                        <a:sym typeface="Symbol"/>
                      </a:rPr>
                      <m:t>)</m:t>
                    </m:r>
                  </m:oMath>
                </a14:m>
                <a:endParaRPr lang="en-US" dirty="0">
                  <a:sym typeface="Symbol"/>
                </a:endParaRPr>
              </a:p>
              <a:p>
                <a:r>
                  <a:rPr lang="en-US" dirty="0"/>
                  <a:t>All these axioms can be derived from set theory and the definition of probability</a:t>
                </a: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a:blip r:embed="rId2"/>
                <a:stretch>
                  <a:fillRect t="-527"/>
                </a:stretch>
              </a:blipFill>
            </p:spPr>
            <p:txBody>
              <a:bodyPr/>
              <a:lstStyle/>
              <a:p>
                <a:r>
                  <a:rPr lang="en-US">
                    <a:noFill/>
                  </a:rPr>
                  <a:t> </a:t>
                </a:r>
              </a:p>
            </p:txBody>
          </p:sp>
        </mc:Fallback>
      </mc:AlternateContent>
    </p:spTree>
    <p:extLst>
      <p:ext uri="{BB962C8B-B14F-4D97-AF65-F5344CB8AC3E}">
        <p14:creationId xmlns:p14="http://schemas.microsoft.com/office/powerpoint/2010/main" val="175606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Expected value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775192"/>
                <a:ext cx="10972800" cy="4689108"/>
              </a:xfrm>
            </p:spPr>
            <p:txBody>
              <a:bodyPr>
                <a:normAutofit lnSpcReduction="10000"/>
              </a:bodyPr>
              <a:lstStyle/>
              <a:p>
                <a:r>
                  <a:rPr lang="en-US" b="1" dirty="0"/>
                  <a:t>Expected value</a:t>
                </a:r>
                <a:r>
                  <a:rPr lang="en-US" dirty="0"/>
                  <a:t> is one of the most important concepts in probability, especially if you want to gamble</a:t>
                </a:r>
              </a:p>
              <a:p>
                <a:r>
                  <a:rPr lang="en-US" dirty="0"/>
                  <a:t>The expected value is simply the sum of all events, weighted by their probabilities</a:t>
                </a:r>
              </a:p>
              <a:p>
                <a:r>
                  <a:rPr lang="en-US" dirty="0"/>
                  <a:t>If you have </a:t>
                </a:r>
                <a14:m>
                  <m:oMath xmlns:m="http://schemas.openxmlformats.org/officeDocument/2006/math">
                    <m:r>
                      <a:rPr lang="en-US" i="1" dirty="0" smtClean="0">
                        <a:latin typeface="Cambria Math" panose="02040503050406030204" pitchFamily="18" charset="0"/>
                      </a:rPr>
                      <m:t>𝑛</m:t>
                    </m:r>
                  </m:oMath>
                </a14:m>
                <a:r>
                  <a:rPr lang="en-US" dirty="0"/>
                  <a:t> outcomes with real number values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b="0" i="1" dirty="0" smtClean="0">
                            <a:latin typeface="Cambria Math" panose="02040503050406030204" pitchFamily="18" charset="0"/>
                          </a:rPr>
                          <m:t>1</m:t>
                        </m:r>
                      </m:sub>
                    </m:sSub>
                    <m:r>
                      <a:rPr lang="en-US" i="1" dirty="0" smtClean="0">
                        <a:latin typeface="Cambria Math" panose="02040503050406030204" pitchFamily="18" charset="0"/>
                      </a:rPr>
                      <m:t>, </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b="0" i="1" dirty="0" smtClean="0">
                            <a:latin typeface="Cambria Math" panose="02040503050406030204" pitchFamily="18" charset="0"/>
                          </a:rPr>
                          <m:t>2</m:t>
                        </m:r>
                      </m:sub>
                    </m:sSub>
                    <m:r>
                      <a:rPr lang="en-US" b="0" i="1" dirty="0" smtClean="0">
                        <a:latin typeface="Cambria Math" panose="02040503050406030204" pitchFamily="18" charset="0"/>
                      </a:rPr>
                      <m:t>,</m:t>
                    </m:r>
                    <m:r>
                      <a:rPr lang="en-US" i="1" dirty="0" smtClean="0">
                        <a:latin typeface="Cambria Math" panose="02040503050406030204" pitchFamily="18" charset="0"/>
                      </a:rPr>
                      <m:t> </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b="0" i="1" dirty="0" smtClean="0">
                            <a:latin typeface="Cambria Math" panose="02040503050406030204" pitchFamily="18" charset="0"/>
                          </a:rPr>
                          <m:t>3</m:t>
                        </m:r>
                      </m:sub>
                    </m:sSub>
                    <m:r>
                      <a:rPr lang="en-US" i="1" dirty="0" smtClean="0">
                        <a:latin typeface="Cambria Math" panose="02040503050406030204" pitchFamily="18" charset="0"/>
                      </a:rPr>
                      <m:t>,… </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b="0" i="1" dirty="0" smtClean="0">
                            <a:latin typeface="Cambria Math" panose="02040503050406030204" pitchFamily="18" charset="0"/>
                          </a:rPr>
                          <m:t>𝑛</m:t>
                        </m:r>
                      </m:sub>
                    </m:sSub>
                  </m:oMath>
                </a14:m>
                <a:r>
                  <a:rPr lang="en-US" dirty="0"/>
                  <a:t>, each of which has probability </a:t>
                </a:r>
                <a14:m>
                  <m:oMath xmlns:m="http://schemas.openxmlformats.org/officeDocument/2006/math">
                    <m:sSub>
                      <m:sSubPr>
                        <m:ctrlPr>
                          <a:rPr lang="en-US" i="1" dirty="0">
                            <a:latin typeface="Cambria Math" panose="02040503050406030204" pitchFamily="18" charset="0"/>
                          </a:rPr>
                        </m:ctrlPr>
                      </m:sSubPr>
                      <m:e>
                        <m:r>
                          <a:rPr lang="en-US" b="0" i="1" dirty="0" smtClean="0">
                            <a:latin typeface="Cambria Math" panose="02040503050406030204" pitchFamily="18" charset="0"/>
                          </a:rPr>
                          <m:t>𝑝</m:t>
                        </m:r>
                      </m:e>
                      <m:sub>
                        <m:r>
                          <a:rPr lang="en-US" i="1" dirty="0">
                            <a:latin typeface="Cambria Math" panose="02040503050406030204" pitchFamily="18" charset="0"/>
                          </a:rPr>
                          <m:t>1</m:t>
                        </m:r>
                      </m:sub>
                    </m:sSub>
                    <m:r>
                      <a:rPr lang="en-US" i="1" dirty="0">
                        <a:latin typeface="Cambria Math" panose="02040503050406030204" pitchFamily="18" charset="0"/>
                      </a:rPr>
                      <m:t>, </m:t>
                    </m:r>
                    <m:sSub>
                      <m:sSubPr>
                        <m:ctrlPr>
                          <a:rPr lang="en-US" i="1" dirty="0">
                            <a:latin typeface="Cambria Math" panose="02040503050406030204" pitchFamily="18" charset="0"/>
                          </a:rPr>
                        </m:ctrlPr>
                      </m:sSubPr>
                      <m:e>
                        <m:r>
                          <a:rPr lang="en-US" b="0" i="1" dirty="0" smtClean="0">
                            <a:latin typeface="Cambria Math" panose="02040503050406030204" pitchFamily="18" charset="0"/>
                          </a:rPr>
                          <m:t>𝑝</m:t>
                        </m:r>
                      </m:e>
                      <m:sub>
                        <m:r>
                          <a:rPr lang="en-US" i="1" dirty="0">
                            <a:latin typeface="Cambria Math" panose="02040503050406030204" pitchFamily="18" charset="0"/>
                          </a:rPr>
                          <m:t>2</m:t>
                        </m:r>
                      </m:sub>
                    </m:sSub>
                    <m:r>
                      <a:rPr lang="en-US" i="1" dirty="0">
                        <a:latin typeface="Cambria Math" panose="02040503050406030204" pitchFamily="18" charset="0"/>
                      </a:rPr>
                      <m:t>, </m:t>
                    </m:r>
                    <m:sSub>
                      <m:sSubPr>
                        <m:ctrlPr>
                          <a:rPr lang="en-US" i="1" dirty="0">
                            <a:latin typeface="Cambria Math" panose="02040503050406030204" pitchFamily="18" charset="0"/>
                          </a:rPr>
                        </m:ctrlPr>
                      </m:sSubPr>
                      <m:e>
                        <m:r>
                          <a:rPr lang="en-US" b="0" i="1" dirty="0" smtClean="0">
                            <a:latin typeface="Cambria Math" panose="02040503050406030204" pitchFamily="18" charset="0"/>
                          </a:rPr>
                          <m:t>𝑝</m:t>
                        </m:r>
                      </m:e>
                      <m:sub>
                        <m:r>
                          <a:rPr lang="en-US" i="1" dirty="0">
                            <a:latin typeface="Cambria Math" panose="02040503050406030204" pitchFamily="18" charset="0"/>
                          </a:rPr>
                          <m:t>3</m:t>
                        </m:r>
                      </m:sub>
                    </m:sSub>
                    <m:r>
                      <a:rPr lang="en-US" i="1" dirty="0">
                        <a:latin typeface="Cambria Math" panose="02040503050406030204" pitchFamily="18" charset="0"/>
                      </a:rPr>
                      <m:t>,… </m:t>
                    </m:r>
                    <m:sSub>
                      <m:sSubPr>
                        <m:ctrlPr>
                          <a:rPr lang="en-US" i="1" dirty="0">
                            <a:latin typeface="Cambria Math" panose="02040503050406030204" pitchFamily="18" charset="0"/>
                          </a:rPr>
                        </m:ctrlPr>
                      </m:sSubPr>
                      <m:e>
                        <m:r>
                          <a:rPr lang="en-US" b="0" i="1" dirty="0" smtClean="0">
                            <a:latin typeface="Cambria Math" panose="02040503050406030204" pitchFamily="18" charset="0"/>
                          </a:rPr>
                          <m:t>𝑝</m:t>
                        </m:r>
                      </m:e>
                      <m:sub>
                        <m:r>
                          <a:rPr lang="en-US" i="1" dirty="0">
                            <a:latin typeface="Cambria Math" panose="02040503050406030204" pitchFamily="18" charset="0"/>
                          </a:rPr>
                          <m:t>𝑛</m:t>
                        </m:r>
                      </m:sub>
                    </m:sSub>
                  </m:oMath>
                </a14:m>
                <a:r>
                  <a:rPr lang="en-US" dirty="0"/>
                  <a:t>, then the expected value is:</a:t>
                </a:r>
              </a:p>
              <a:p>
                <a:pPr marL="118872" indent="0">
                  <a:buNone/>
                </a:pPr>
                <a14:m>
                  <m:oMathPara xmlns:m="http://schemas.openxmlformats.org/officeDocument/2006/math">
                    <m:oMathParaPr>
                      <m:jc m:val="centerGroup"/>
                    </m:oMathParaPr>
                    <m:oMath xmlns:m="http://schemas.openxmlformats.org/officeDocument/2006/math">
                      <m:nary>
                        <m:naryPr>
                          <m:chr m:val="∑"/>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𝑘</m:t>
                          </m:r>
                          <m:r>
                            <a:rPr lang="en-US" i="1">
                              <a:solidFill>
                                <a:srgbClr val="000000"/>
                              </a:solidFill>
                              <a:latin typeface="Cambria Math" panose="02040503050406030204" pitchFamily="18" charset="0"/>
                            </a:rPr>
                            <m:t>=1</m:t>
                          </m:r>
                        </m:sub>
                        <m:sup>
                          <m:r>
                            <a:rPr lang="en-US" i="1">
                              <a:solidFill>
                                <a:srgbClr val="000000"/>
                              </a:solidFill>
                              <a:latin typeface="Cambria Math" panose="02040503050406030204" pitchFamily="18" charset="0"/>
                            </a:rPr>
                            <m:t>𝑛</m:t>
                          </m:r>
                        </m:sup>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𝑘</m:t>
                              </m:r>
                            </m:sub>
                          </m:sSub>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𝑘</m:t>
                              </m:r>
                            </m:sub>
                          </m:sSub>
                        </m:e>
                      </m:nary>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775192"/>
                <a:ext cx="10972800" cy="4689108"/>
              </a:xfrm>
              <a:blipFill>
                <a:blip r:embed="rId2"/>
                <a:stretch>
                  <a:fillRect t="-1691" r="-1278"/>
                </a:stretch>
              </a:blipFill>
            </p:spPr>
            <p:txBody>
              <a:bodyPr/>
              <a:lstStyle/>
              <a:p>
                <a:r>
                  <a:rPr lang="en-US">
                    <a:noFill/>
                  </a:rPr>
                  <a:t> </a:t>
                </a:r>
              </a:p>
            </p:txBody>
          </p:sp>
        </mc:Fallback>
      </mc:AlternateContent>
      <p:sp>
        <p:nvSpPr>
          <p:cNvPr id="4" name="Object 3"/>
          <p:cNvSpPr txBox="1"/>
          <p:nvPr/>
        </p:nvSpPr>
        <p:spPr bwMode="auto">
          <a:xfrm>
            <a:off x="5257800" y="5257800"/>
            <a:ext cx="1419225" cy="1206500"/>
          </a:xfrm>
          <a:prstGeom prst="rect">
            <a:avLst/>
          </a:prstGeom>
          <a:noFill/>
          <a:extLst/>
        </p:spPr>
        <p:txBody>
          <a:bodyPr>
            <a:normAutofit/>
          </a:bodyPr>
          <a:lstStyle/>
          <a:p>
            <a:endParaRPr lang="en-US" dirty="0"/>
          </a:p>
        </p:txBody>
      </p:sp>
    </p:spTree>
    <p:extLst>
      <p:ext uri="{BB962C8B-B14F-4D97-AF65-F5344CB8AC3E}">
        <p14:creationId xmlns:p14="http://schemas.microsoft.com/office/powerpoint/2010/main" val="247136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Conditional probability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Given that some event </a:t>
                </a:r>
                <a14:m>
                  <m:oMath xmlns:m="http://schemas.openxmlformats.org/officeDocument/2006/math">
                    <m:r>
                      <a:rPr lang="en-US" i="1" dirty="0" smtClean="0">
                        <a:latin typeface="Cambria Math" panose="02040503050406030204" pitchFamily="18" charset="0"/>
                      </a:rPr>
                      <m:t>𝐴</m:t>
                    </m:r>
                  </m:oMath>
                </a14:m>
                <a:r>
                  <a:rPr lang="en-US" dirty="0"/>
                  <a:t> has happened, the probability that some event </a:t>
                </a:r>
                <a14:m>
                  <m:oMath xmlns:m="http://schemas.openxmlformats.org/officeDocument/2006/math">
                    <m:r>
                      <a:rPr lang="en-US" i="1" dirty="0" smtClean="0">
                        <a:latin typeface="Cambria Math" panose="02040503050406030204" pitchFamily="18" charset="0"/>
                      </a:rPr>
                      <m:t>𝐵</m:t>
                    </m:r>
                  </m:oMath>
                </a14:m>
                <a:r>
                  <a:rPr lang="en-US" dirty="0"/>
                  <a:t> will happen is called conditional probability</a:t>
                </a:r>
              </a:p>
              <a:p>
                <a:r>
                  <a:rPr lang="en-US" dirty="0"/>
                  <a:t>This probability is:</a:t>
                </a:r>
              </a:p>
              <a:p>
                <a:pPr marL="118872" indent="0">
                  <a:buNone/>
                </a:pPr>
                <a14:m>
                  <m:oMathPara xmlns:m="http://schemas.openxmlformats.org/officeDocument/2006/math">
                    <m:oMathParaPr>
                      <m:jc m:val="centerGroup"/>
                    </m:oMathParaPr>
                    <m:oMath xmlns:m="http://schemas.openxmlformats.org/officeDocument/2006/math">
                      <m:r>
                        <a:rPr lang="en-US" i="1">
                          <a:solidFill>
                            <a:srgbClr val="000000"/>
                          </a:solidFill>
                          <a:latin typeface="Cambria Math" panose="02040503050406030204" pitchFamily="18" charset="0"/>
                        </a:rPr>
                        <m:t>𝑃</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𝐵</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𝐴</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𝑃</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𝐴</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𝐵</m:t>
                          </m:r>
                          <m:r>
                            <a:rPr lang="en-US" i="1">
                              <a:solidFill>
                                <a:srgbClr val="000000"/>
                              </a:solidFill>
                              <a:latin typeface="Cambria Math" panose="02040503050406030204" pitchFamily="18" charset="0"/>
                            </a:rPr>
                            <m:t>)</m:t>
                          </m:r>
                        </m:num>
                        <m:den>
                          <m:r>
                            <a:rPr lang="en-US" i="1">
                              <a:solidFill>
                                <a:srgbClr val="000000"/>
                              </a:solidFill>
                              <a:latin typeface="Cambria Math" panose="02040503050406030204" pitchFamily="18" charset="0"/>
                            </a:rPr>
                            <m:t>𝑃</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𝐴</m:t>
                          </m:r>
                          <m:r>
                            <a:rPr lang="en-US" i="1">
                              <a:solidFill>
                                <a:srgbClr val="000000"/>
                              </a:solidFill>
                              <a:latin typeface="Cambria Math" panose="02040503050406030204" pitchFamily="18" charset="0"/>
                            </a:rPr>
                            <m:t>)</m:t>
                          </m:r>
                        </m:den>
                      </m:f>
                    </m:oMath>
                  </m:oMathPara>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527"/>
                </a:stretch>
              </a:blipFill>
            </p:spPr>
            <p:txBody>
              <a:bodyPr/>
              <a:lstStyle/>
              <a:p>
                <a:r>
                  <a:rPr lang="en-US">
                    <a:noFill/>
                  </a:rPr>
                  <a:t> </a:t>
                </a:r>
              </a:p>
            </p:txBody>
          </p:sp>
        </mc:Fallback>
      </mc:AlternateContent>
    </p:spTree>
    <p:extLst>
      <p:ext uri="{BB962C8B-B14F-4D97-AF65-F5344CB8AC3E}">
        <p14:creationId xmlns:p14="http://schemas.microsoft.com/office/powerpoint/2010/main" val="219303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Upcoming</a:t>
            </a:r>
          </a:p>
        </p:txBody>
      </p:sp>
      <p:sp>
        <p:nvSpPr>
          <p:cNvPr id="2" name="Text Placeholder 1"/>
          <p:cNvSpPr>
            <a:spLocks noGrp="1"/>
          </p:cNvSpPr>
          <p:nvPr>
            <p:ph type="body" idx="1"/>
          </p:nvPr>
        </p:nvSpPr>
        <p:spPr/>
        <p:txBody>
          <a:bodyPr/>
          <a:lstStyle/>
          <a:p>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time…</a:t>
            </a:r>
          </a:p>
        </p:txBody>
      </p:sp>
      <p:sp>
        <p:nvSpPr>
          <p:cNvPr id="3" name="Content Placeholder 2"/>
          <p:cNvSpPr>
            <a:spLocks noGrp="1"/>
          </p:cNvSpPr>
          <p:nvPr>
            <p:ph idx="1"/>
          </p:nvPr>
        </p:nvSpPr>
        <p:spPr/>
        <p:txBody>
          <a:bodyPr>
            <a:normAutofit/>
          </a:bodyPr>
          <a:lstStyle/>
          <a:p>
            <a:r>
              <a:rPr lang="en-US" dirty="0"/>
              <a:t>Exam 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Reminders</a:t>
            </a:r>
          </a:p>
        </p:txBody>
      </p:sp>
      <p:sp>
        <p:nvSpPr>
          <p:cNvPr id="5" name="Content Placeholder 4"/>
          <p:cNvSpPr>
            <a:spLocks noGrp="1"/>
          </p:cNvSpPr>
          <p:nvPr>
            <p:ph idx="1"/>
          </p:nvPr>
        </p:nvSpPr>
        <p:spPr/>
        <p:txBody>
          <a:bodyPr/>
          <a:lstStyle/>
          <a:p>
            <a:r>
              <a:rPr lang="en-US" b="1" dirty="0"/>
              <a:t>Keep working on Assignment 6</a:t>
            </a:r>
          </a:p>
          <a:p>
            <a:pPr lvl="1"/>
            <a:r>
              <a:rPr lang="en-US" b="1"/>
              <a:t>Due Friday</a:t>
            </a:r>
            <a:endParaRPr lang="en-US" b="1" dirty="0"/>
          </a:p>
          <a:p>
            <a:r>
              <a:rPr lang="en-US" b="1" dirty="0"/>
              <a:t>Study for Exam 3</a:t>
            </a:r>
          </a:p>
          <a:p>
            <a:pPr lvl="1"/>
            <a:r>
              <a:rPr lang="en-US" b="1" dirty="0"/>
              <a:t>Also on Friday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7584</TotalTime>
  <Words>2514</Words>
  <Application>Microsoft Office PowerPoint</Application>
  <PresentationFormat>Widescreen</PresentationFormat>
  <Paragraphs>296</Paragraphs>
  <Slides>42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Arial</vt:lpstr>
      <vt:lpstr>Calibri</vt:lpstr>
      <vt:lpstr>Cambria Math</vt:lpstr>
      <vt:lpstr>Corbel</vt:lpstr>
      <vt:lpstr>Symbol</vt:lpstr>
      <vt:lpstr>Wingdings</vt:lpstr>
      <vt:lpstr>Wingdings 2</vt:lpstr>
      <vt:lpstr>Wingdings 3</vt:lpstr>
      <vt:lpstr>Module</vt:lpstr>
      <vt:lpstr>COMP 2230</vt:lpstr>
      <vt:lpstr>Last time</vt:lpstr>
      <vt:lpstr>Questions?</vt:lpstr>
      <vt:lpstr>Assignment 6</vt:lpstr>
      <vt:lpstr>Logical warmup</vt:lpstr>
      <vt:lpstr>Review for Exam 3</vt:lpstr>
      <vt:lpstr>Graphs and Trees</vt:lpstr>
      <vt:lpstr>Graphs</vt:lpstr>
      <vt:lpstr>Special graphs</vt:lpstr>
      <vt:lpstr>Degree</vt:lpstr>
      <vt:lpstr>Example</vt:lpstr>
      <vt:lpstr>Definitions</vt:lpstr>
      <vt:lpstr>Circuits</vt:lpstr>
      <vt:lpstr>Matrix representations of graphs</vt:lpstr>
      <vt:lpstr>Isomorphism</vt:lpstr>
      <vt:lpstr>Isomorphism invariants</vt:lpstr>
      <vt:lpstr>Isomorphism practice</vt:lpstr>
      <vt:lpstr>Trees</vt:lpstr>
      <vt:lpstr>Rooted trees</vt:lpstr>
      <vt:lpstr>Binary trees</vt:lpstr>
      <vt:lpstr>Spanning Trees</vt:lpstr>
      <vt:lpstr>Spanning trees</vt:lpstr>
      <vt:lpstr>Weighted graphs</vt:lpstr>
      <vt:lpstr>Finding a minimum spanning tree</vt:lpstr>
      <vt:lpstr>Prim's algorithm</vt:lpstr>
      <vt:lpstr>MST practice</vt:lpstr>
      <vt:lpstr>Probability and Counting</vt:lpstr>
      <vt:lpstr>Multiplication rule</vt:lpstr>
      <vt:lpstr>Addition and inclusion/exclusion rules</vt:lpstr>
      <vt:lpstr>Pigeonhole principle</vt:lpstr>
      <vt:lpstr>Generalized pigeonhole principle</vt:lpstr>
      <vt:lpstr>Handy dandy guide to counting</vt:lpstr>
      <vt:lpstr>How many ways are there to…</vt:lpstr>
      <vt:lpstr>How many ways are there to…</vt:lpstr>
      <vt:lpstr>Binomial theorem</vt:lpstr>
      <vt:lpstr>Binomial practice</vt:lpstr>
      <vt:lpstr>Probability axioms</vt:lpstr>
      <vt:lpstr>Expected value</vt:lpstr>
      <vt:lpstr>Conditional probability</vt:lpstr>
      <vt:lpstr>Upcoming</vt:lpstr>
      <vt:lpstr>Next time…</vt:lpstr>
      <vt:lpstr>Reminders</vt:lpstr>
    </vt:vector>
  </TitlesOfParts>
  <Company>Elizabethtown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CS121</dc:title>
  <dc:creator>your username</dc:creator>
  <cp:lastModifiedBy>Wittman, Barry</cp:lastModifiedBy>
  <cp:revision>447</cp:revision>
  <dcterms:created xsi:type="dcterms:W3CDTF">2009-08-24T20:26:10Z</dcterms:created>
  <dcterms:modified xsi:type="dcterms:W3CDTF">2026-11-04T15:07:56Z</dcterms:modified>
</cp:coreProperties>
</file>